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tags/tag1.xml" ContentType="application/vnd.openxmlformats-officedocument.presentationml.tags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8" r:id="rId1"/>
  </p:sldMasterIdLst>
  <p:notesMasterIdLst>
    <p:notesMasterId r:id="rId59"/>
  </p:notesMasterIdLst>
  <p:handoutMasterIdLst>
    <p:handoutMasterId r:id="rId60"/>
  </p:handoutMasterIdLst>
  <p:sldIdLst>
    <p:sldId id="494" r:id="rId2"/>
    <p:sldId id="782" r:id="rId3"/>
    <p:sldId id="543" r:id="rId4"/>
    <p:sldId id="542" r:id="rId5"/>
    <p:sldId id="9136" r:id="rId6"/>
    <p:sldId id="745" r:id="rId7"/>
    <p:sldId id="596" r:id="rId8"/>
    <p:sldId id="752" r:id="rId9"/>
    <p:sldId id="776" r:id="rId10"/>
    <p:sldId id="780" r:id="rId11"/>
    <p:sldId id="545" r:id="rId12"/>
    <p:sldId id="672" r:id="rId13"/>
    <p:sldId id="333" r:id="rId14"/>
    <p:sldId id="750" r:id="rId15"/>
    <p:sldId id="746" r:id="rId16"/>
    <p:sldId id="779" r:id="rId17"/>
    <p:sldId id="257" r:id="rId18"/>
    <p:sldId id="258" r:id="rId19"/>
    <p:sldId id="9140" r:id="rId20"/>
    <p:sldId id="733" r:id="rId21"/>
    <p:sldId id="9137" r:id="rId22"/>
    <p:sldId id="732" r:id="rId23"/>
    <p:sldId id="275" r:id="rId24"/>
    <p:sldId id="548" r:id="rId25"/>
    <p:sldId id="725" r:id="rId26"/>
    <p:sldId id="549" r:id="rId27"/>
    <p:sldId id="729" r:id="rId28"/>
    <p:sldId id="825" r:id="rId29"/>
    <p:sldId id="728" r:id="rId30"/>
    <p:sldId id="550" r:id="rId31"/>
    <p:sldId id="727" r:id="rId32"/>
    <p:sldId id="744" r:id="rId33"/>
    <p:sldId id="743" r:id="rId34"/>
    <p:sldId id="641" r:id="rId35"/>
    <p:sldId id="730" r:id="rId36"/>
    <p:sldId id="551" r:id="rId37"/>
    <p:sldId id="552" r:id="rId38"/>
    <p:sldId id="553" r:id="rId39"/>
    <p:sldId id="9141" r:id="rId40"/>
    <p:sldId id="554" r:id="rId41"/>
    <p:sldId id="826" r:id="rId42"/>
    <p:sldId id="555" r:id="rId43"/>
    <p:sldId id="747" r:id="rId44"/>
    <p:sldId id="731" r:id="rId45"/>
    <p:sldId id="758" r:id="rId46"/>
    <p:sldId id="753" r:id="rId47"/>
    <p:sldId id="754" r:id="rId48"/>
    <p:sldId id="9139" r:id="rId49"/>
    <p:sldId id="9135" r:id="rId50"/>
    <p:sldId id="792" r:id="rId51"/>
    <p:sldId id="822" r:id="rId52"/>
    <p:sldId id="815" r:id="rId53"/>
    <p:sldId id="823" r:id="rId54"/>
    <p:sldId id="9293" r:id="rId55"/>
    <p:sldId id="821" r:id="rId56"/>
    <p:sldId id="820" r:id="rId57"/>
    <p:sldId id="817" r:id="rId5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w I Gavil" initials="AIG" lastIdx="95" clrIdx="0"/>
  <p:cmAuthor id="1" name="Steve Salop" initials="SS" lastIdx="18" clrIdx="1"/>
  <p:cmAuthor id="2" name="Steven Salop" initials="SS" lastIdx="46" clrIdx="2"/>
  <p:cmAuthor id="3" name="Steven C Salop" initials="SCS" lastIdx="1" clrIdx="3">
    <p:extLst>
      <p:ext uri="{19B8F6BF-5375-455C-9EA6-DF929625EA0E}">
        <p15:presenceInfo xmlns:p15="http://schemas.microsoft.com/office/powerpoint/2012/main" userId="Steven C Salop" providerId="None"/>
      </p:ext>
    </p:extLst>
  </p:cmAuthor>
  <p:cmAuthor id="4" name="steve salop" initials="ss" lastIdx="19" clrIdx="4">
    <p:extLst>
      <p:ext uri="{19B8F6BF-5375-455C-9EA6-DF929625EA0E}">
        <p15:presenceInfo xmlns:p15="http://schemas.microsoft.com/office/powerpoint/2012/main" userId="088de8c4f2357768" providerId="Windows Live"/>
      </p:ext>
    </p:extLst>
  </p:cmAuthor>
  <p:cmAuthor id="5" name="Susan Athey" initials="SA" lastIdx="12" clrIdx="5">
    <p:extLst>
      <p:ext uri="{19B8F6BF-5375-455C-9EA6-DF929625EA0E}">
        <p15:presenceInfo xmlns:p15="http://schemas.microsoft.com/office/powerpoint/2012/main" userId="S::athey@stanford.edu::7d8db54a-2412-45b6-8c1b-d39fc203ad3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99FF66"/>
    <a:srgbClr val="FFC000"/>
    <a:srgbClr val="FFCC99"/>
    <a:srgbClr val="FF99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001" autoAdjust="0"/>
    <p:restoredTop sz="93883" autoAdjust="0"/>
  </p:normalViewPr>
  <p:slideViewPr>
    <p:cSldViewPr>
      <p:cViewPr varScale="1">
        <p:scale>
          <a:sx n="70" d="100"/>
          <a:sy n="70" d="100"/>
        </p:scale>
        <p:origin x="831" y="3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0862"/>
    </p:cViewPr>
  </p:sorterViewPr>
  <p:notesViewPr>
    <p:cSldViewPr>
      <p:cViewPr varScale="1">
        <p:scale>
          <a:sx n="51" d="100"/>
          <a:sy n="51" d="100"/>
        </p:scale>
        <p:origin x="2692" y="5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commentAuthors" Target="commentAuthor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handoutMaster" Target="handoutMasters/handoutMaster1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2CEE047-89FE-4582-8149-3BE0A482D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A2111E-8250-4019-8E6C-2F256E7A53E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39675F-A52D-4F1F-AEE4-C50BF79786FF}" type="datetimeFigureOut">
              <a:rPr lang="en-US" smtClean="0"/>
              <a:t>4/30/2023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3C1D3D-3A4A-4F1F-BD10-D74EB20C3C7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E860DD-B1A5-452F-80AD-9418E2BE50D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F619B3-7930-48E5-9F64-66B3AEC66B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8151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EFF2A-1378-4E38-8BC8-443BF8FDA358}" type="datetimeFigureOut">
              <a:rPr lang="en-US" smtClean="0"/>
              <a:pPr/>
              <a:t>4/30/2023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101353-EA6A-4958-8EAF-AEEDDA9DE9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460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101353-EA6A-4958-8EAF-AEEDDA9DE996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2199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101353-EA6A-4958-8EAF-AEEDDA9DE996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8520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4FC79-ECAC-47B6-8331-FD9E4C178CD6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101353-EA6A-4958-8EAF-AEEDDA9DE996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1376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101353-EA6A-4958-8EAF-AEEDDA9DE996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3611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101353-EA6A-4958-8EAF-AEEDDA9DE996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1293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B82C43-9122-409B-9841-C5E5003D0B0C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4FC79-ECAC-47B6-8331-FD9E4C178CD6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4FC79-ECAC-47B6-8331-FD9E4C178CD6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4FC79-ECAC-47B6-8331-FD9E4C178CD6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3791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4FC79-ECAC-47B6-8331-FD9E4C178CD6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4FC79-ECAC-47B6-8331-FD9E4C178CD6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4FC79-ECAC-47B6-8331-FD9E4C178CD6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92844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4FC79-ECAC-47B6-8331-FD9E4C178CD6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82858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866B1F-B46D-4D8B-9624-CC76B8E1EC2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663061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4FC79-ECAC-47B6-8331-FD9E4C178CD6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57732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101353-EA6A-4958-8EAF-AEEDDA9DE996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7964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4FC79-ECAC-47B6-8331-FD9E4C178CD6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927E5A6-9655-40EF-BE94-A3381F277B0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753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5263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101353-EA6A-4958-8EAF-AEEDDA9DE996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5290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4FC79-ECAC-47B6-8331-FD9E4C178CD6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4FC79-ECAC-47B6-8331-FD9E4C178CD6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670FD99-4EA3-4160-B8F6-F0C00B497E6F}" type="datetime1">
              <a:rPr lang="en-US" baseline="30000" smtClean="0">
                <a:solidFill>
                  <a:srgbClr val="000000"/>
                </a:solidFill>
                <a:cs typeface="Arial" charset="0"/>
              </a:rPr>
              <a:t>4/30/2023</a:t>
            </a:fld>
            <a:endParaRPr lang="en-US" baseline="300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baseline="300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BE93741-9BD2-412F-BF29-8352B0A5669D}" type="slidenum">
              <a:rPr lang="en-US" baseline="30000" smtClean="0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baseline="3000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758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81179-1B7D-4D47-97F1-FABEFDEB5D54}" type="datetime1">
              <a:rPr lang="en-US" smtClean="0">
                <a:solidFill>
                  <a:srgbClr val="000000"/>
                </a:solidFill>
              </a:rPr>
              <a:t>4/30/2023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3396AB-F335-4729-ABBB-350CA0E31AB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434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304803"/>
            <a:ext cx="2743200" cy="58213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3"/>
            <a:ext cx="8026400" cy="58213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F6E57-70EB-4864-884C-4D317756BD06}" type="datetime1">
              <a:rPr lang="en-US" smtClean="0">
                <a:solidFill>
                  <a:srgbClr val="000000"/>
                </a:solidFill>
              </a:rPr>
              <a:t>4/30/2023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719CCC-817C-441F-BEC1-3C74E2C2118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0451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2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F9DBE-DA26-43B3-A7F1-753337EE74BA}" type="datetime1">
              <a:rPr lang="en-US" smtClean="0"/>
              <a:t>4/30/2023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A0A93-60EE-4E9D-852F-604094E6105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7DFAD23-52B0-4C6E-AEFD-3B5F60C8DE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487740" y="2300292"/>
            <a:ext cx="46037" cy="46037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199656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Workspace (recommend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673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0439E-E418-4AA9-B54F-8E99602E9DFC}" type="datetime1">
              <a:rPr lang="en-US" smtClean="0">
                <a:solidFill>
                  <a:srgbClr val="000000"/>
                </a:solidFill>
              </a:rPr>
              <a:t>4/30/2023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94CCD-32F1-46E2-A9F9-56F5F96798E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443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3200" b="0" cap="all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6EB4B7-C772-4878-A31A-23B28DED4D5F}" type="datetime1">
              <a:rPr lang="en-US" smtClean="0">
                <a:solidFill>
                  <a:srgbClr val="000000"/>
                </a:solidFill>
              </a:rPr>
              <a:t>4/30/2023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F6203-8E4C-4C3A-AAE6-E6E1087CD8D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244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BC1809-FE45-4489-BA72-7F646E99B75D}" type="datetime1">
              <a:rPr lang="en-US" smtClean="0">
                <a:solidFill>
                  <a:srgbClr val="000000"/>
                </a:solidFill>
              </a:rPr>
              <a:t>4/30/2023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852E51-F8C7-4A24-9472-3ACE5777AA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80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522AB5-F1EF-4CBE-9DEF-3E513E043810}" type="datetime1">
              <a:rPr lang="en-US" smtClean="0">
                <a:solidFill>
                  <a:srgbClr val="000000"/>
                </a:solidFill>
              </a:rPr>
              <a:t>4/30/2023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225279-7568-44A6-95CA-0BEE59E67B0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257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E645D7-9FFA-4E31-82A2-B011F58EE2F6}" type="datetime1">
              <a:rPr lang="en-US" smtClean="0">
                <a:solidFill>
                  <a:srgbClr val="000000"/>
                </a:solidFill>
              </a:rPr>
              <a:t>4/30/2023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93D38E-5583-4500-B459-9017521CAA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696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B664B5-98FA-41AA-A679-04F434B88CFC}" type="datetime1">
              <a:rPr lang="en-US" smtClean="0">
                <a:solidFill>
                  <a:srgbClr val="000000"/>
                </a:solidFill>
              </a:rPr>
              <a:t>4/30/2023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0071E2-970E-4F1C-A6CE-A870E6058C0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361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FBFB2-4340-4016-9073-1BA7F2F14D68}" type="datetime1">
              <a:rPr lang="en-US" smtClean="0">
                <a:solidFill>
                  <a:srgbClr val="000000"/>
                </a:solidFill>
              </a:rPr>
              <a:t>4/30/2023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16B656-656D-4F2C-88E2-B7B4B30C822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102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FD94EB-BC25-4F12-87F9-33D93EEF553E}" type="datetime1">
              <a:rPr lang="en-US" smtClean="0">
                <a:solidFill>
                  <a:srgbClr val="000000"/>
                </a:solidFill>
              </a:rPr>
              <a:t>4/30/2023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8D2A9-8CD8-42CC-A763-0E38CFB2352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442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25600" y="304800"/>
            <a:ext cx="9956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670FD99-4EA3-4160-B8F6-F0C00B497E6F}" type="datetime1">
              <a:rPr lang="en-US" baseline="30000" smtClean="0">
                <a:solidFill>
                  <a:srgbClr val="000000"/>
                </a:solidFill>
                <a:cs typeface="Arial" charset="0"/>
              </a:rPr>
              <a:t>4/30/2023</a:t>
            </a:fld>
            <a:endParaRPr lang="en-US" baseline="300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baseline="300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BE93741-9BD2-412F-BF29-8352B0A5669D}" type="slidenum">
              <a:rPr lang="en-US" baseline="30000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baseline="3000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2042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heverge.com/2018/7/18/17580694/google-android-eu-fine-antitrust" TargetMode="Externa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.xml"/><Relationship Id="rId4" Type="http://schemas.openxmlformats.org/officeDocument/2006/relationships/image" Target="../media/image6.emf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4600" y="3657600"/>
            <a:ext cx="6858000" cy="1790700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Topic 16</a:t>
            </a:r>
            <a:br>
              <a:rPr lang="en-US" sz="3200" dirty="0"/>
            </a:br>
            <a:br>
              <a:rPr lang="en-US" sz="3200" dirty="0"/>
            </a:br>
            <a:r>
              <a:rPr lang="en-US" sz="3200" dirty="0"/>
              <a:t>Introduction to Exclusionary Conduct:</a:t>
            </a:r>
            <a:br>
              <a:rPr lang="en-US" sz="3200" dirty="0"/>
            </a:br>
            <a:r>
              <a:rPr lang="en-US" sz="3200" dirty="0"/>
              <a:t>Economics, Law and Policy</a:t>
            </a:r>
            <a:br>
              <a:rPr lang="en-US" sz="3200" dirty="0"/>
            </a:br>
            <a:br>
              <a:rPr lang="en-US" sz="3200" dirty="0"/>
            </a:br>
            <a:r>
              <a:rPr lang="en-US" sz="3200" dirty="0"/>
              <a:t>Professor Steven Salop</a:t>
            </a:r>
            <a:br>
              <a:rPr lang="en-US" sz="3200" dirty="0"/>
            </a:br>
            <a:r>
              <a:rPr lang="en-US" sz="3200" dirty="0"/>
              <a:t>Antitrust Econ &amp; Law</a:t>
            </a:r>
            <a:br>
              <a:rPr lang="en-US" sz="3200" dirty="0"/>
            </a:br>
            <a:r>
              <a:rPr lang="en-US" sz="3200" dirty="0"/>
              <a:t>Fall 2021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7823" y="3558778"/>
            <a:ext cx="8788138" cy="124182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  </a:t>
            </a:r>
          </a:p>
          <a:p>
            <a:endParaRPr lang="en-US" dirty="0"/>
          </a:p>
          <a:p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985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E84E1-3959-4B3F-8CDC-4EDBF1A68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EE2186-1F8A-42A0-8002-2739BC1152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46315" y="2906716"/>
            <a:ext cx="8040687" cy="1500187"/>
          </a:xfrm>
        </p:spPr>
        <p:txBody>
          <a:bodyPr/>
          <a:lstStyle/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Exclusionary Conduct Paradigms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10AC7D-EB02-4544-80EE-6BD862459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0F6203-8E4C-4C3A-AAE6-E6E1087CD8D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9848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04800"/>
            <a:ext cx="8077200" cy="1143000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Classifying Exclusion Theories: Two Paradigms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08113"/>
            <a:ext cx="4038600" cy="4876799"/>
          </a:xfrm>
          <a:ln>
            <a:solidFill>
              <a:srgbClr val="C00000"/>
            </a:solidFill>
          </a:ln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en-US" sz="20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Classic Exclusionary Concern</a:t>
            </a:r>
            <a:br>
              <a:rPr lang="en-US" sz="20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000" b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</a:pPr>
            <a:r>
              <a:rPr lang="en-US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Predatory Pricing  </a:t>
            </a:r>
          </a:p>
          <a:p>
            <a:pPr lvl="1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Deny rival access to key customers thru price cuts</a:t>
            </a:r>
          </a:p>
          <a:p>
            <a:pPr lvl="1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Reduces rivals’ revenues</a:t>
            </a:r>
          </a:p>
          <a:p>
            <a:pPr lvl="1"/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Brooke Group</a:t>
            </a:r>
          </a:p>
          <a:p>
            <a:pPr lvl="1"/>
            <a:r>
              <a:rPr lang="en-US" sz="2000" i="1" u="sng" dirty="0">
                <a:latin typeface="Times New Roman" pitchFamily="18" charset="0"/>
                <a:cs typeface="Times New Roman" pitchFamily="18" charset="0"/>
              </a:rPr>
              <a:t>Key Issues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lvl="2"/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Is price above or below cost?</a:t>
            </a:r>
          </a:p>
          <a:p>
            <a:pPr lvl="2"/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Will “predator” be able to recoup with higher prices in the future?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7400" y="1409699"/>
            <a:ext cx="4419600" cy="5311775"/>
          </a:xfrm>
          <a:ln>
            <a:solidFill>
              <a:srgbClr val="C00000"/>
            </a:solidFill>
          </a:ln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0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Modernized Foreclosure Theories</a:t>
            </a:r>
            <a:br>
              <a:rPr lang="en-US" sz="16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000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en-US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Input Foreclosure </a:t>
            </a:r>
          </a:p>
          <a:p>
            <a:pPr lvl="1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Deny rivals access to key </a:t>
            </a:r>
            <a:r>
              <a:rPr lang="en-US" sz="2000" b="1" i="1" dirty="0">
                <a:latin typeface="Times New Roman" pitchFamily="18" charset="0"/>
                <a:cs typeface="Times New Roman" pitchFamily="18" charset="0"/>
              </a:rPr>
              <a:t>suppliers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of critical inputs</a:t>
            </a:r>
          </a:p>
          <a:p>
            <a:pPr lvl="1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Raises rivals’ costs</a:t>
            </a:r>
          </a:p>
          <a:p>
            <a:pPr lvl="1"/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JTC Petroleum</a:t>
            </a:r>
          </a:p>
          <a:p>
            <a:r>
              <a:rPr lang="en-US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Customer foreclosure</a:t>
            </a:r>
          </a:p>
          <a:p>
            <a:pPr lvl="1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Deny rival access to key </a:t>
            </a:r>
            <a:r>
              <a:rPr lang="en-US" sz="2000" b="1" i="1" dirty="0">
                <a:latin typeface="Times New Roman" pitchFamily="18" charset="0"/>
                <a:cs typeface="Times New Roman" pitchFamily="18" charset="0"/>
              </a:rPr>
              <a:t>customers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thru coercion</a:t>
            </a:r>
          </a:p>
          <a:p>
            <a:pPr lvl="1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Reduces rivals’ sales &amp; revenues</a:t>
            </a:r>
          </a:p>
          <a:p>
            <a:pPr lvl="1"/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Lorain Journal</a:t>
            </a:r>
          </a:p>
          <a:p>
            <a:r>
              <a:rPr lang="en-US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Together, called “RRC” or “RRC Foreclosure”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fld id="{21389D86-2442-4029-8BA2-9F3867D42326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357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736600" y="228600"/>
            <a:ext cx="9956800" cy="1143000"/>
          </a:xfrm>
          <a:noFill/>
        </p:spPr>
        <p:txBody>
          <a:bodyPr/>
          <a:lstStyle/>
          <a:p>
            <a:pPr eaLnBrk="1" hangingPunct="1"/>
            <a:r>
              <a:rPr lang="en-US" dirty="0">
                <a:latin typeface="Times New Roman" pitchFamily="18" charset="0"/>
                <a:cs typeface="Times New Roman" pitchFamily="18" charset="0"/>
              </a:rPr>
              <a:t>Comparing the Two Exclusion “Paradigms”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676400" y="1600200"/>
            <a:ext cx="4038600" cy="3810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Conventional view of predatory pricing: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“Seldom attempted and rarely succeeds” (</a:t>
            </a:r>
            <a:r>
              <a:rPr lang="en-US" sz="20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Brooke Group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Success requires victim to exit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Short-term profit-sacrifice by predator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Speculative longer-term consumer harm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Significant short-term consumer benefit from lower prices</a:t>
            </a:r>
          </a:p>
        </p:txBody>
      </p:sp>
      <p:sp>
        <p:nvSpPr>
          <p:cNvPr id="11268" name="Content Placeholder 4"/>
          <p:cNvSpPr>
            <a:spLocks noGrp="1"/>
          </p:cNvSpPr>
          <p:nvPr>
            <p:ph sz="half" idx="2"/>
          </p:nvPr>
        </p:nvSpPr>
        <p:spPr>
          <a:xfrm>
            <a:off x="5791200" y="1524000"/>
            <a:ext cx="4038600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Compare raising rivals’ costs conduct: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“More credible and more dangerous strategy” </a:t>
            </a:r>
            <a:r>
              <a:rPr lang="en-US" sz="20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(Salop)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No exit requirement – higher costs lead to higher prices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No short-term profit-sacrifice: (simultaneous recoupment)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Immediate consumer harm: higher prices; raise or maintain supra-competitive prices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Significant short-term consumer benefits may </a:t>
            </a:r>
            <a:br>
              <a:rPr lang="en-US" sz="2000" dirty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not exist</a:t>
            </a:r>
          </a:p>
          <a:p>
            <a:pPr lvl="1" eaLnBrk="1" hangingPunct="1">
              <a:lnSpc>
                <a:spcPct val="80000"/>
              </a:lnSpc>
            </a:pPr>
            <a:endParaRPr lang="en-US" sz="2000" b="1" dirty="0"/>
          </a:p>
          <a:p>
            <a:pPr lvl="1" eaLnBrk="1" hangingPunct="1">
              <a:lnSpc>
                <a:spcPct val="80000"/>
              </a:lnSpc>
            </a:pPr>
            <a:endParaRPr lang="en-US" sz="2000" dirty="0"/>
          </a:p>
          <a:p>
            <a:pPr eaLnBrk="1" hangingPunct="1"/>
            <a:endParaRPr lang="en-US" dirty="0"/>
          </a:p>
        </p:txBody>
      </p:sp>
      <p:sp>
        <p:nvSpPr>
          <p:cNvPr id="1126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F921073-792E-461A-B43C-96B83E19D5A0}" type="slidenum">
              <a:rPr lang="en-US" smtClean="0">
                <a:solidFill>
                  <a:srgbClr val="000000"/>
                </a:solidFill>
              </a:rPr>
              <a:pPr eaLnBrk="1" hangingPunct="1"/>
              <a:t>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ltGray">
          <a:xfrm>
            <a:off x="1981200" y="5691408"/>
            <a:ext cx="7086600" cy="650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en-US" sz="2800" b="1" baseline="30000" dirty="0">
              <a:solidFill>
                <a:srgbClr val="000000"/>
              </a:solidFill>
              <a:cs typeface="Arial" charset="0"/>
            </a:endParaRPr>
          </a:p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32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Conclusion: RRC raises greater antitrust policy concerns</a:t>
            </a:r>
          </a:p>
        </p:txBody>
      </p:sp>
    </p:spTree>
    <p:extLst>
      <p:ext uri="{BB962C8B-B14F-4D97-AF65-F5344CB8AC3E}">
        <p14:creationId xmlns:p14="http://schemas.microsoft.com/office/powerpoint/2010/main" val="9199220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1CCD78F-A1CA-40D5-8466-FE9FD2F16A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-172652"/>
            <a:ext cx="10591799" cy="877783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Predatory Pricing: From Case Narrative to Paradigm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2984" y="2550746"/>
            <a:ext cx="5257800" cy="4189980"/>
          </a:xfrm>
          <a:ln w="127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900" b="1" i="1" dirty="0">
                <a:solidFill>
                  <a:srgbClr val="C00000"/>
                </a:solidFill>
              </a:rPr>
              <a:t>       </a:t>
            </a:r>
            <a:r>
              <a:rPr lang="en-US" sz="1900" b="1" i="1" u="sng" dirty="0">
                <a:solidFill>
                  <a:srgbClr val="C00000"/>
                </a:solidFill>
              </a:rPr>
              <a:t>The “Narrative”</a:t>
            </a:r>
            <a:endParaRPr lang="en-US" sz="1800" b="1" i="1" u="sng" dirty="0">
              <a:solidFill>
                <a:srgbClr val="C00000"/>
              </a:solidFill>
            </a:endParaRPr>
          </a:p>
          <a:p>
            <a:r>
              <a:rPr lang="en-US" sz="1600" dirty="0">
                <a:solidFill>
                  <a:srgbClr val="0070C0"/>
                </a:solidFill>
              </a:rPr>
              <a:t>Predation is an investment involving profit-sacrifice in the hopes of recoupment.  and recoupment is unlikely because rivals have counterstrategies</a:t>
            </a:r>
          </a:p>
          <a:p>
            <a:r>
              <a:rPr lang="en-US" sz="1600" dirty="0"/>
              <a:t>Price cuts benefit consumers whether predatory or not </a:t>
            </a:r>
          </a:p>
          <a:p>
            <a:r>
              <a:rPr lang="en-US" sz="1600" dirty="0"/>
              <a:t>Price cuts that remain above costs are efficient </a:t>
            </a:r>
          </a:p>
          <a:p>
            <a:r>
              <a:rPr lang="en-US" sz="1600" dirty="0"/>
              <a:t>Equally efficient competitors can match price reductions that remain above costs</a:t>
            </a:r>
          </a:p>
          <a:p>
            <a:r>
              <a:rPr lang="en-US" sz="1600" dirty="0"/>
              <a:t>Limited </a:t>
            </a:r>
            <a:r>
              <a:rPr lang="en-US" sz="1600" dirty="0">
                <a:cs typeface="Times New Roman" panose="02020603050405020304" pitchFamily="18" charset="0"/>
              </a:rPr>
              <a:t>abilities</a:t>
            </a:r>
            <a:r>
              <a:rPr lang="en-US" sz="1600" dirty="0"/>
              <a:t> of courts to administer a price-based rule </a:t>
            </a:r>
          </a:p>
          <a:p>
            <a:pPr lvl="1"/>
            <a:r>
              <a:rPr lang="en-US" sz="1600" dirty="0"/>
              <a:t>Any rule risks chilling procompetitive price-cutting</a:t>
            </a:r>
          </a:p>
          <a:p>
            <a:pPr lvl="1"/>
            <a:r>
              <a:rPr lang="en-US" sz="1600" dirty="0"/>
              <a:t>So, high economic cost of false positives</a:t>
            </a:r>
          </a:p>
          <a:p>
            <a:pPr lvl="1"/>
            <a:r>
              <a:rPr lang="en-US" sz="1600" dirty="0"/>
              <a:t>Low likelihood false negatives since anticompetitive predation seldom attempted and rarely succeeds (p.598)</a:t>
            </a:r>
          </a:p>
          <a:p>
            <a:endParaRPr lang="en-US" sz="140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75ECD74-E05C-472C-8426-3E8A5514B0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94400" y="705131"/>
            <a:ext cx="5588000" cy="5848069"/>
          </a:xfrm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900" b="1" i="1" u="sng" dirty="0">
                <a:solidFill>
                  <a:srgbClr val="C00000"/>
                </a:solidFill>
              </a:rPr>
              <a:t>The Paradigm (to be applied to all exclusion) 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600" b="1" dirty="0"/>
              <a:t>Exclusionary conduct is often efficient and procompetitive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600" b="1" dirty="0"/>
              <a:t>Anticompetitive exclusionary strategies are rare 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600" b="1" dirty="0"/>
              <a:t>Rivals can use market counterstrategies to evade strategy 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600" b="1" dirty="0"/>
              <a:t>Rivals attempt to use antitrust to reduce competition 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600" b="1" dirty="0"/>
              <a:t>Successful exclusion is rare 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600" b="1" dirty="0">
                <a:solidFill>
                  <a:srgbClr val="0070C0"/>
                </a:solidFill>
              </a:rPr>
              <a:t>False positive errors are more serious than false negatives 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600" b="1" dirty="0"/>
              <a:t>Courts are not competent at evaluating exclusion 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900" dirty="0"/>
          </a:p>
          <a:p>
            <a:pPr marL="0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900" b="1" i="1" u="sng" dirty="0">
                <a:solidFill>
                  <a:srgbClr val="C00000"/>
                </a:solidFill>
              </a:rPr>
              <a:t>Implications of Paradigm for Law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b="1" dirty="0">
                <a:solidFill>
                  <a:srgbClr val="0070C0"/>
                </a:solidFill>
              </a:rPr>
              <a:t>Legal standards for exclusionary conduct should set a high bar for plaintiffs</a:t>
            </a:r>
            <a:br>
              <a:rPr lang="en-US" sz="1600" b="1" dirty="0">
                <a:solidFill>
                  <a:srgbClr val="0070C0"/>
                </a:solidFill>
              </a:rPr>
            </a:br>
            <a:endParaRPr lang="en-US" sz="1600" b="1" dirty="0">
              <a:solidFill>
                <a:srgbClr val="0070C0"/>
              </a:solidFill>
            </a:endParaRP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b="1" dirty="0">
                <a:solidFill>
                  <a:srgbClr val="0070C0"/>
                </a:solidFill>
              </a:rPr>
              <a:t>Law should apply “profit-sacrifice” test: Conduct would not be profitable absent recoupment with higher future prices [also called “no economic sense” test]</a:t>
            </a:r>
            <a:br>
              <a:rPr lang="en-US" sz="1600" b="1" dirty="0">
                <a:solidFill>
                  <a:srgbClr val="0070C0"/>
                </a:solidFill>
              </a:rPr>
            </a:br>
            <a:endParaRPr lang="en-US" sz="1600" b="1" dirty="0">
              <a:solidFill>
                <a:srgbClr val="0070C0"/>
              </a:solidFill>
            </a:endParaRP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b="1" dirty="0">
                <a:solidFill>
                  <a:srgbClr val="0070C0"/>
                </a:solidFill>
              </a:rPr>
              <a:t>Only equally efficient competitors are deserving of protection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AC0177-C00A-49A8-8069-81D570C6A07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EAA21D3-C15B-4564-B92C-04866C753B44}"/>
              </a:ext>
            </a:extLst>
          </p:cNvPr>
          <p:cNvSpPr txBox="1"/>
          <p:nvPr/>
        </p:nvSpPr>
        <p:spPr>
          <a:xfrm>
            <a:off x="463484" y="609600"/>
            <a:ext cx="4876800" cy="1750223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C00000"/>
                </a:solidFill>
              </a:rPr>
              <a:t>         </a:t>
            </a:r>
            <a:r>
              <a:rPr lang="en-US" sz="1900" b="1" i="1" u="sng" dirty="0">
                <a:solidFill>
                  <a:srgbClr val="C00000"/>
                </a:solidFill>
              </a:rPr>
              <a:t>Classic Predatory Pricing “Case”</a:t>
            </a:r>
          </a:p>
          <a:p>
            <a:pPr marL="285750" indent="-285750">
              <a:lnSpc>
                <a:spcPct val="9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</a:rPr>
              <a:t>Actual (or would-be) dominant firm reduces price in order to cause a small rival or new to exit the market</a:t>
            </a:r>
            <a:br>
              <a:rPr lang="en-US" sz="1600" dirty="0">
                <a:solidFill>
                  <a:srgbClr val="0070C0"/>
                </a:solidFill>
              </a:rPr>
            </a:br>
            <a:endParaRPr lang="en-US" sz="1600" dirty="0">
              <a:solidFill>
                <a:srgbClr val="0070C0"/>
              </a:solidFill>
            </a:endParaRPr>
          </a:p>
          <a:p>
            <a:pPr marL="285750" indent="-285750">
              <a:lnSpc>
                <a:spcPct val="9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</a:rPr>
              <a:t>Dominant firm recoups profit-sacrifice (from the lower price) by charging a supra-competitive price after the rival exits </a:t>
            </a:r>
          </a:p>
        </p:txBody>
      </p:sp>
    </p:spTree>
    <p:extLst>
      <p:ext uri="{BB962C8B-B14F-4D97-AF65-F5344CB8AC3E}">
        <p14:creationId xmlns:p14="http://schemas.microsoft.com/office/powerpoint/2010/main" val="8836391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AF385-C482-4AE0-B76B-F390E4D62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2100" y="281381"/>
            <a:ext cx="8915400" cy="1143000"/>
          </a:xfrm>
        </p:spPr>
        <p:txBody>
          <a:bodyPr/>
          <a:lstStyle/>
          <a:p>
            <a:r>
              <a:rPr lang="en-US" dirty="0"/>
              <a:t>Which Paradigm Should Apply to Specific Conduct?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F72CBF-20EE-454A-BAC9-8C6D447CC6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600203"/>
            <a:ext cx="7366000" cy="4525963"/>
          </a:xfrm>
        </p:spPr>
        <p:txBody>
          <a:bodyPr/>
          <a:lstStyle/>
          <a:p>
            <a:r>
              <a:rPr lang="en-US" sz="2400" dirty="0"/>
              <a:t>Classifying conduct </a:t>
            </a:r>
          </a:p>
          <a:p>
            <a:pPr lvl="1"/>
            <a:r>
              <a:rPr lang="en-US" sz="2000" dirty="0"/>
              <a:t>Certain conduct clearly fits only one paradigm</a:t>
            </a:r>
          </a:p>
          <a:p>
            <a:pPr lvl="1"/>
            <a:r>
              <a:rPr lang="en-US" sz="2000" dirty="0"/>
              <a:t>Certain conduct arguably fits either </a:t>
            </a:r>
          </a:p>
          <a:p>
            <a:pPr lvl="1"/>
            <a:r>
              <a:rPr lang="en-US" sz="2000" dirty="0"/>
              <a:t>A particular case might involve some combination</a:t>
            </a:r>
          </a:p>
          <a:p>
            <a:r>
              <a:rPr lang="en-US" sz="2400" dirty="0"/>
              <a:t>Even if conduct seems to fit one paradigm, the other paradigm might be applied</a:t>
            </a:r>
          </a:p>
          <a:p>
            <a:pPr lvl="1"/>
            <a:r>
              <a:rPr lang="en-US" sz="2000" dirty="0"/>
              <a:t>Predatory pricing paradigm suggests a </a:t>
            </a:r>
            <a:br>
              <a:rPr lang="en-US" sz="2000" dirty="0"/>
            </a:br>
            <a:r>
              <a:rPr lang="en-US" sz="2000" dirty="0"/>
              <a:t>more pro-defendant legal standards</a:t>
            </a:r>
          </a:p>
          <a:p>
            <a:pPr lvl="1"/>
            <a:r>
              <a:rPr lang="en-US" sz="2000" dirty="0">
                <a:solidFill>
                  <a:srgbClr val="C00000"/>
                </a:solidFill>
              </a:rPr>
              <a:t>Thus, a court or commentator skeptical of exclusionary conduct claims would prefer to apply the predatory pricing paradigm</a:t>
            </a:r>
          </a:p>
          <a:p>
            <a:pPr lvl="1"/>
            <a:r>
              <a:rPr lang="en-US" sz="2000" dirty="0"/>
              <a:t>And, vice versa…..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842399-D284-4ED5-BC1D-3F89FB095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694CCD-32F1-46E2-A9F9-56F5F96798E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en-US">
              <a:solidFill>
                <a:srgbClr val="000000"/>
              </a:solidFill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84053DB-E9AA-4EC0-B22C-8240D492ACE8}"/>
              </a:ext>
            </a:extLst>
          </p:cNvPr>
          <p:cNvCxnSpPr>
            <a:cxnSpLocks/>
          </p:cNvCxnSpPr>
          <p:nvPr/>
        </p:nvCxnSpPr>
        <p:spPr>
          <a:xfrm flipH="1">
            <a:off x="7239000" y="2474538"/>
            <a:ext cx="990600" cy="139527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01258CCC-F4D6-4715-96A1-59CB65662962}"/>
              </a:ext>
            </a:extLst>
          </p:cNvPr>
          <p:cNvSpPr txBox="1"/>
          <p:nvPr/>
        </p:nvSpPr>
        <p:spPr>
          <a:xfrm>
            <a:off x="8458200" y="2082636"/>
            <a:ext cx="2895597" cy="1200329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Example: offering a price discount, </a:t>
            </a:r>
            <a:r>
              <a:rPr lang="en-US" b="1" i="1" dirty="0">
                <a:solidFill>
                  <a:srgbClr val="0070C0"/>
                </a:solidFill>
              </a:rPr>
              <a:t>conditional </a:t>
            </a:r>
            <a:r>
              <a:rPr lang="en-US" b="1" dirty="0">
                <a:solidFill>
                  <a:srgbClr val="0070C0"/>
                </a:solidFill>
              </a:rPr>
              <a:t>on exclusive purchasing. (Topic 26)</a:t>
            </a:r>
          </a:p>
        </p:txBody>
      </p:sp>
    </p:spTree>
    <p:extLst>
      <p:ext uri="{BB962C8B-B14F-4D97-AF65-F5344CB8AC3E}">
        <p14:creationId xmlns:p14="http://schemas.microsoft.com/office/powerpoint/2010/main" val="13186838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E84E1-3959-4B3F-8CDC-4EDBF1A68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EE2186-1F8A-42A0-8002-2739BC1152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46315" y="2906716"/>
            <a:ext cx="8040687" cy="1500187"/>
          </a:xfrm>
        </p:spPr>
        <p:txBody>
          <a:bodyPr/>
          <a:lstStyle/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Chicago vs Post-Chicago: Paradigm Preferences:</a:t>
            </a:r>
          </a:p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10AC7D-EB02-4544-80EE-6BD862459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0F6203-8E4C-4C3A-AAE6-E6E1087CD8D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0941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117475"/>
            <a:ext cx="8763000" cy="1143000"/>
          </a:xfrm>
          <a:noFill/>
        </p:spPr>
        <p:txBody>
          <a:bodyPr/>
          <a:lstStyle/>
          <a:p>
            <a:pPr algn="l" eaLnBrk="1" hangingPunct="1"/>
            <a:r>
              <a:rPr lang="en-US" sz="2800" dirty="0"/>
              <a:t>Overview of Post-Chicago v. Chicago Policy Differences</a:t>
            </a:r>
            <a:endParaRPr lang="en-US" sz="20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1600200" y="1835150"/>
            <a:ext cx="8229600" cy="4648200"/>
          </a:xfrm>
        </p:spPr>
        <p:txBody>
          <a:bodyPr/>
          <a:lstStyle/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400" dirty="0"/>
              <a:t>Post-Chicago </a:t>
            </a:r>
          </a:p>
          <a:p>
            <a:pPr lvl="1"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000" dirty="0"/>
              <a:t>Exclusion is just as serious as collusion</a:t>
            </a:r>
          </a:p>
          <a:p>
            <a:pPr lvl="1"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000" dirty="0"/>
              <a:t>In fact, collusion often stabilized by exclusionary conduct</a:t>
            </a:r>
          </a:p>
          <a:p>
            <a:pPr lvl="1"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000" dirty="0"/>
              <a:t>Exclusionary conduct law should not be permissive</a:t>
            </a:r>
            <a:br>
              <a:rPr lang="en-US" sz="2000" dirty="0"/>
            </a:br>
            <a:endParaRPr lang="en-US" sz="2000" dirty="0"/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400" dirty="0"/>
              <a:t>Chicago-School is more skeptical</a:t>
            </a:r>
          </a:p>
          <a:p>
            <a:pPr lvl="1"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000" dirty="0"/>
              <a:t>Most exclusionary conduct is procompetitive or neutral</a:t>
            </a:r>
          </a:p>
          <a:p>
            <a:pPr lvl="1"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000" dirty="0"/>
              <a:t>Most rivals who bring cases are losers attacking innovators/winners</a:t>
            </a:r>
          </a:p>
          <a:p>
            <a:pPr lvl="1"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000" dirty="0"/>
              <a:t>Markets are quickly self-correcting, minimizing likely harms  </a:t>
            </a:r>
          </a:p>
          <a:p>
            <a:pPr marL="457200" lvl="1" indent="0" eaLnBrk="1" hangingPunct="1">
              <a:buClr>
                <a:schemeClr val="tx1"/>
              </a:buClr>
              <a:buNone/>
            </a:pPr>
            <a:endParaRPr lang="en-US" sz="2000" dirty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21AC29A-51DD-4579-9155-123506031A95}" type="slidenum">
              <a:rPr lang="en-US" smtClean="0">
                <a:solidFill>
                  <a:srgbClr val="000000"/>
                </a:solidFill>
              </a:rPr>
              <a:pPr eaLnBrk="1" hangingPunct="1"/>
              <a:t>16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3587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idx="1"/>
          </p:nvPr>
        </p:nvSpPr>
        <p:spPr>
          <a:xfrm>
            <a:off x="3009900" y="1543051"/>
            <a:ext cx="6172200" cy="3908822"/>
          </a:xfrm>
        </p:spPr>
        <p:txBody>
          <a:bodyPr/>
          <a:lstStyle/>
          <a:p>
            <a:pPr marL="400050" indent="-400050" algn="ctr">
              <a:buNone/>
            </a:pPr>
            <a:r>
              <a:rPr lang="en-US" altLang="en-US" dirty="0"/>
              <a:t> </a:t>
            </a: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3" y="552139"/>
            <a:ext cx="7772399" cy="550069"/>
          </a:xfrm>
        </p:spPr>
        <p:txBody>
          <a:bodyPr>
            <a:noAutofit/>
          </a:bodyPr>
          <a:lstStyle/>
          <a:p>
            <a:pPr algn="l" eaLnBrk="1" hangingPunct="1"/>
            <a:r>
              <a:rPr lang="en-US" altLang="en-US" sz="2800" dirty="0"/>
              <a:t>Chicago-School Over-Deterrence Arguments and Post-Chicago Counters: </a:t>
            </a:r>
            <a:r>
              <a:rPr lang="en-US" altLang="en-US" sz="2800" i="1" dirty="0"/>
              <a:t>Markets &amp; Competitors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941925" y="1406127"/>
          <a:ext cx="7367113" cy="764456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5954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16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4337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Arguments for caution</a:t>
                      </a:r>
                    </a:p>
                  </a:txBody>
                  <a:tcPr marL="68580" marR="68580" marT="34298" marB="34298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Counter-arguments</a:t>
                      </a:r>
                    </a:p>
                  </a:txBody>
                  <a:tcPr marL="68580" marR="68580" marT="34298" marB="34298"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3747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8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Successful exclusion is rare.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8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8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dirty="0">
                        <a:solidFill>
                          <a:srgbClr val="008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dirty="0">
                        <a:solidFill>
                          <a:srgbClr val="008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8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Rivals can protect themselves</a:t>
                      </a:r>
                      <a:r>
                        <a:rPr lang="en-US" sz="1600" b="1" baseline="0" dirty="0">
                          <a:solidFill>
                            <a:srgbClr val="008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 the market.</a:t>
                      </a:r>
                      <a:endParaRPr lang="en-US" sz="1600" b="1" dirty="0">
                        <a:solidFill>
                          <a:srgbClr val="008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8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8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8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8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Markets</a:t>
                      </a:r>
                      <a:r>
                        <a:rPr lang="en-US" sz="1600" b="1" baseline="0" dirty="0">
                          <a:solidFill>
                            <a:srgbClr val="008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are self-correcting. </a:t>
                      </a:r>
                      <a:endParaRPr lang="en-US" sz="1600" b="1" dirty="0">
                        <a:solidFill>
                          <a:srgbClr val="008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8" marB="34298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May apply</a:t>
                      </a:r>
                      <a:r>
                        <a:rPr lang="en-US" sz="1600" b="1" baseline="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 predatory pricing  but</a:t>
                      </a:r>
                      <a:r>
                        <a:rPr lang="en-US" sz="1600" b="1" baseline="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not RRC, which is more likely to succeed.  Any rarity is due to deterrence.  Failed exclusion also causes market harms.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Sometimes</a:t>
                      </a:r>
                      <a:r>
                        <a:rPr lang="en-US" sz="1600" b="1" baseline="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but d</a:t>
                      </a:r>
                      <a:r>
                        <a:rPr lang="en-US" sz="16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ominant</a:t>
                      </a:r>
                      <a:r>
                        <a:rPr lang="en-US" sz="1600" b="1" baseline="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firms have systematic advantages in bidding for exclusivity because they are acquiring or maintaining monopoly profits.</a:t>
                      </a:r>
                      <a:br>
                        <a:rPr lang="en-US" sz="1600" b="1" baseline="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en-US" sz="16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Market power may be durable; exclusionary conduct</a:t>
                      </a:r>
                      <a:r>
                        <a:rPr lang="en-US" sz="1600" b="1" baseline="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can </a:t>
                      </a:r>
                      <a:r>
                        <a:rPr lang="en-US" sz="1600" b="1" i="1" u="sng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create</a:t>
                      </a:r>
                      <a:r>
                        <a:rPr lang="en-US" sz="1600" b="1" i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barriers to entry.</a:t>
                      </a:r>
                    </a:p>
                  </a:txBody>
                  <a:tcPr marL="68580" marR="68580" marT="34298" marB="34298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49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baseline="0" dirty="0">
                          <a:solidFill>
                            <a:srgbClr val="008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Evidence shows that monopoly fosters innovation and investment.</a:t>
                      </a:r>
                      <a:endParaRPr lang="en-US" sz="1600" b="1" dirty="0">
                        <a:solidFill>
                          <a:srgbClr val="008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8" marB="34298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Evidence shows that competition spurs innovation</a:t>
                      </a:r>
                      <a:r>
                        <a:rPr lang="en-US" sz="1600" b="1" baseline="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and investment.  Exclusion also can prevent innovation competition.</a:t>
                      </a:r>
                      <a:endParaRPr lang="en-US" sz="16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8" marB="34298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49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8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Excluded</a:t>
                      </a:r>
                      <a:r>
                        <a:rPr lang="en-US" sz="1600" b="1" baseline="0" dirty="0">
                          <a:solidFill>
                            <a:srgbClr val="008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rivals often are </a:t>
                      </a:r>
                      <a:br>
                        <a:rPr lang="en-US" sz="1600" b="1" baseline="0" dirty="0">
                          <a:solidFill>
                            <a:srgbClr val="008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600" b="1" baseline="0" dirty="0">
                          <a:solidFill>
                            <a:srgbClr val="008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less efficient than dominant firm.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8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8" marB="34298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Competition between a dominant</a:t>
                      </a:r>
                      <a:r>
                        <a:rPr lang="en-US" sz="1600" b="1" baseline="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firm and inefficient rivals benefits competition; focus of antitrust is consumer welfare and prices.</a:t>
                      </a:r>
                      <a:endParaRPr lang="en-US" sz="16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8" marB="34298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8009"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rgbClr val="008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8" marB="34298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8" marB="34298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8650">
                <a:tc>
                  <a:txBody>
                    <a:bodyPr/>
                    <a:lstStyle/>
                    <a:p>
                      <a:endParaRPr lang="en-US" sz="1600" b="1" baseline="0" dirty="0">
                        <a:solidFill>
                          <a:srgbClr val="008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8" marB="34298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68580" marR="68580" marT="34298" marB="34298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sz="1200" b="1" dirty="0">
                        <a:solidFill>
                          <a:srgbClr val="008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8" marB="34298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68580" marR="68580" marT="34298" marB="34298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5678">
                <a:tc>
                  <a:txBody>
                    <a:bodyPr/>
                    <a:lstStyle/>
                    <a:p>
                      <a:endParaRPr lang="en-US" sz="1200" b="1" dirty="0">
                        <a:solidFill>
                          <a:srgbClr val="008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8" marB="34298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8" marB="34298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87000" y="6473317"/>
            <a:ext cx="1600200" cy="357188"/>
          </a:xfrm>
        </p:spPr>
        <p:txBody>
          <a:bodyPr/>
          <a:lstStyle/>
          <a:p>
            <a:pPr>
              <a:defRPr/>
            </a:pPr>
            <a:fld id="{991FA2BD-1723-4EED-AE72-94F6707D996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17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589153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idx="1"/>
          </p:nvPr>
        </p:nvSpPr>
        <p:spPr>
          <a:xfrm>
            <a:off x="3009900" y="1543051"/>
            <a:ext cx="6172200" cy="3908822"/>
          </a:xfrm>
        </p:spPr>
        <p:txBody>
          <a:bodyPr/>
          <a:lstStyle/>
          <a:p>
            <a:pPr marL="400050" indent="-400050" algn="ctr">
              <a:buNone/>
            </a:pPr>
            <a:r>
              <a:rPr lang="en-US" altLang="en-US" dirty="0"/>
              <a:t> </a:t>
            </a: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543546"/>
            <a:ext cx="7581900" cy="550069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n-US" sz="2800" dirty="0"/>
              <a:t>Chicago-School Over-Deterrence Arguments and Post-Chicago Counters: </a:t>
            </a:r>
            <a:r>
              <a:rPr lang="en-US" altLang="en-US" sz="2800" i="1" dirty="0"/>
              <a:t>Legal Process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7998920"/>
              </p:ext>
            </p:extLst>
          </p:nvPr>
        </p:nvGraphicFramePr>
        <p:xfrm>
          <a:off x="2590800" y="1769988"/>
          <a:ext cx="6934200" cy="706544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0176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165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4337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Arguments for caution</a:t>
                      </a:r>
                    </a:p>
                  </a:txBody>
                  <a:tcPr marL="68580" marR="68580" marT="34298" marB="34298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Counter-arguments</a:t>
                      </a:r>
                    </a:p>
                  </a:txBody>
                  <a:tcPr marL="68580" marR="68580" marT="34298" marB="34298"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68797"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rgbClr val="008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600" b="1" dirty="0">
                          <a:solidFill>
                            <a:srgbClr val="008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Courts cannot reliably identify</a:t>
                      </a:r>
                      <a:r>
                        <a:rPr lang="en-US" sz="1600" b="1" baseline="0" dirty="0">
                          <a:solidFill>
                            <a:srgbClr val="008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or remedy monopolization.  </a:t>
                      </a:r>
                    </a:p>
                    <a:p>
                      <a:endParaRPr lang="en-US" sz="1600" b="1" baseline="0" dirty="0">
                        <a:solidFill>
                          <a:srgbClr val="008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600" b="1" baseline="0" dirty="0">
                          <a:solidFill>
                            <a:srgbClr val="008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Judges and Juries are biased against large firms</a:t>
                      </a:r>
                    </a:p>
                    <a:p>
                      <a:endParaRPr lang="en-US" sz="1600" b="1" baseline="0" dirty="0">
                        <a:solidFill>
                          <a:srgbClr val="008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8" marB="34298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6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Monopolization does not present</a:t>
                      </a:r>
                      <a:r>
                        <a:rPr lang="en-US" sz="1600" b="1" baseline="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unique problems for courts.</a:t>
                      </a:r>
                    </a:p>
                    <a:p>
                      <a:endParaRPr lang="en-US" sz="1600" b="1" baseline="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600" b="1" baseline="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While this may have been an issue 50 years ago, there is no supporting evidence for this </a:t>
                      </a:r>
                      <a:r>
                        <a:rPr lang="en-US" sz="1600" b="1" baseline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proposition today.</a:t>
                      </a:r>
                      <a:endParaRPr lang="en-US" sz="16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8" marB="34298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4397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8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1600" b="1" baseline="0" dirty="0">
                          <a:solidFill>
                            <a:srgbClr val="008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monopolization prohibition is subject to misuse by competitors.</a:t>
                      </a:r>
                      <a:endParaRPr lang="en-US" sz="1600" b="1" dirty="0">
                        <a:solidFill>
                          <a:srgbClr val="008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8" marB="34298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Plaintiff</a:t>
                      </a:r>
                      <a:r>
                        <a:rPr lang="en-US" sz="1600" b="1" baseline="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must prove harm to competition, not just competitors.  </a:t>
                      </a:r>
                      <a:r>
                        <a:rPr lang="en-US" sz="16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Rivals do not routinely</a:t>
                      </a:r>
                      <a:r>
                        <a:rPr lang="en-US" sz="1600" b="1" baseline="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“capture” courts.</a:t>
                      </a:r>
                      <a:endParaRPr lang="en-US" sz="16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8" marB="34298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8817"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rgbClr val="008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1600" b="1" dirty="0">
                        <a:solidFill>
                          <a:srgbClr val="008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1600" b="1" dirty="0">
                        <a:solidFill>
                          <a:srgbClr val="008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1600" b="1" dirty="0">
                        <a:solidFill>
                          <a:srgbClr val="008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Source:</a:t>
                      </a:r>
                      <a:r>
                        <a:rPr lang="en-US" sz="140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J. Baker, </a:t>
                      </a:r>
                      <a:r>
                        <a:rPr lang="en-US" sz="1400" b="0" i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Taking the “Error”  out of Error Cost Analysis</a:t>
                      </a:r>
                      <a:r>
                        <a:rPr lang="en-US" sz="140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80 </a:t>
                      </a:r>
                      <a:r>
                        <a:rPr lang="en-US" sz="1400" b="0" cap="small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Antitrust L.J.</a:t>
                      </a:r>
                      <a:r>
                        <a:rPr lang="en-US" sz="140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 (2015).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1600" b="1" dirty="0">
                        <a:solidFill>
                          <a:srgbClr val="008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8" marB="34298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8" marB="34298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8009">
                <a:tc>
                  <a:txBody>
                    <a:bodyPr/>
                    <a:lstStyle/>
                    <a:p>
                      <a:endParaRPr lang="en-US" sz="1200" b="1" dirty="0">
                        <a:solidFill>
                          <a:srgbClr val="008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8" marB="34298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8" marB="34298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8650">
                <a:tc>
                  <a:txBody>
                    <a:bodyPr/>
                    <a:lstStyle/>
                    <a:p>
                      <a:endParaRPr lang="en-US" sz="1200" b="1" baseline="0" dirty="0">
                        <a:solidFill>
                          <a:srgbClr val="008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8" marB="34298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8" marB="34298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68580" marR="68580" marT="34298" marB="34298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68580" marR="68580" marT="34298" marB="34298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5678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68580" marR="68580" marT="34298" marB="34298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68580" marR="68580" marT="34298" marB="34298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906000" y="6248400"/>
            <a:ext cx="1600200" cy="357188"/>
          </a:xfrm>
        </p:spPr>
        <p:txBody>
          <a:bodyPr/>
          <a:lstStyle/>
          <a:p>
            <a:pPr>
              <a:defRPr/>
            </a:pPr>
            <a:fld id="{991FA2BD-1723-4EED-AE72-94F6707D996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18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81754" y="2343150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3657900825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C9F6E-F245-405F-8A4C-D4986A406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4800"/>
            <a:ext cx="9372600" cy="1143000"/>
          </a:xfrm>
        </p:spPr>
        <p:txBody>
          <a:bodyPr/>
          <a:lstStyle/>
          <a:p>
            <a:r>
              <a:rPr lang="en-US" dirty="0"/>
              <a:t>Thus, Chicagoan Prefer More Permissible Legal Standards to Govern Exclusionary Conduct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59FC07-BEDD-4B19-AD76-0666703BBA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1600203"/>
            <a:ext cx="4114800" cy="4525963"/>
          </a:xfrm>
        </p:spPr>
        <p:txBody>
          <a:bodyPr/>
          <a:lstStyle/>
          <a:p>
            <a:r>
              <a:rPr lang="en-US" sz="2400" b="1" dirty="0">
                <a:solidFill>
                  <a:srgbClr val="C00000"/>
                </a:solidFill>
              </a:rPr>
              <a:t>“No Fault” (per se illegal)</a:t>
            </a:r>
          </a:p>
          <a:p>
            <a:r>
              <a:rPr lang="en-US" sz="2400" b="1" dirty="0">
                <a:solidFill>
                  <a:srgbClr val="C00000"/>
                </a:solidFill>
              </a:rPr>
              <a:t>“No Fault (with excuses)”</a:t>
            </a:r>
          </a:p>
          <a:p>
            <a:r>
              <a:rPr lang="en-US" sz="2400" b="1" dirty="0">
                <a:solidFill>
                  <a:srgbClr val="0070C0"/>
                </a:solidFill>
              </a:rPr>
              <a:t>“Section 2 </a:t>
            </a:r>
            <a:r>
              <a:rPr lang="en-US" sz="2400" b="1" dirty="0" err="1">
                <a:solidFill>
                  <a:srgbClr val="0070C0"/>
                </a:solidFill>
              </a:rPr>
              <a:t>ROR</a:t>
            </a:r>
            <a:r>
              <a:rPr lang="en-US" sz="2400" b="1" dirty="0">
                <a:solidFill>
                  <a:srgbClr val="0070C0"/>
                </a:solidFill>
              </a:rPr>
              <a:t> balancing” </a:t>
            </a:r>
          </a:p>
          <a:p>
            <a:pPr lvl="1"/>
            <a:r>
              <a:rPr lang="en-US" sz="2000" b="1" dirty="0">
                <a:solidFill>
                  <a:srgbClr val="0070C0"/>
                </a:solidFill>
              </a:rPr>
              <a:t>“Consumer harm”</a:t>
            </a:r>
          </a:p>
          <a:p>
            <a:pPr lvl="1"/>
            <a:r>
              <a:rPr lang="en-US" sz="2000" b="1" dirty="0">
                <a:solidFill>
                  <a:srgbClr val="0070C0"/>
                </a:solidFill>
              </a:rPr>
              <a:t>“Disproportionate harm”</a:t>
            </a:r>
          </a:p>
          <a:p>
            <a:r>
              <a:rPr lang="en-US" sz="2400" b="1" dirty="0">
                <a:solidFill>
                  <a:srgbClr val="00B050"/>
                </a:solidFill>
              </a:rPr>
              <a:t>“Profit-sacrifice”</a:t>
            </a:r>
          </a:p>
          <a:p>
            <a:pPr lvl="1"/>
            <a:r>
              <a:rPr lang="en-US" sz="2000" b="1" dirty="0">
                <a:solidFill>
                  <a:srgbClr val="00B050"/>
                </a:solidFill>
              </a:rPr>
              <a:t>“No economic sense”</a:t>
            </a:r>
          </a:p>
          <a:p>
            <a:pPr lvl="1"/>
            <a:r>
              <a:rPr lang="en-US" sz="2000" b="1" dirty="0">
                <a:solidFill>
                  <a:srgbClr val="00B050"/>
                </a:solidFill>
              </a:rPr>
              <a:t>“Predation standard”</a:t>
            </a:r>
          </a:p>
          <a:p>
            <a:r>
              <a:rPr lang="en-US" sz="2400" b="1" dirty="0">
                <a:solidFill>
                  <a:srgbClr val="00B050"/>
                </a:solidFill>
              </a:rPr>
              <a:t>“Sole purpose to exclude” </a:t>
            </a:r>
          </a:p>
          <a:p>
            <a:pPr lvl="1"/>
            <a:r>
              <a:rPr lang="en-US" sz="2000" b="1" dirty="0">
                <a:solidFill>
                  <a:srgbClr val="00B050"/>
                </a:solidFill>
              </a:rPr>
              <a:t>“No legitimate business justification” </a:t>
            </a:r>
          </a:p>
          <a:p>
            <a:pPr lvl="1"/>
            <a:endParaRPr lang="en-US" sz="2000" dirty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612342-4975-44F8-A344-D4372D2A2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694CCD-32F1-46E2-A9F9-56F5F96798E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3B8B72-2EEA-4E77-8EC9-C44B05BFFB8C}"/>
              </a:ext>
            </a:extLst>
          </p:cNvPr>
          <p:cNvSpPr txBox="1"/>
          <p:nvPr/>
        </p:nvSpPr>
        <p:spPr>
          <a:xfrm>
            <a:off x="5638800" y="4825494"/>
            <a:ext cx="3505200" cy="70788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</a:rPr>
              <a:t>Chicago favors (including Supreme Court conservatives)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5BE67D-D689-4C5C-A962-B332A5607702}"/>
              </a:ext>
            </a:extLst>
          </p:cNvPr>
          <p:cNvSpPr txBox="1"/>
          <p:nvPr/>
        </p:nvSpPr>
        <p:spPr>
          <a:xfrm>
            <a:off x="5608320" y="1832451"/>
            <a:ext cx="3505200" cy="40011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Traditionists/Neo-B’s favor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23A4A8-43B4-45E3-B7E6-7A6CBD753BAD}"/>
              </a:ext>
            </a:extLst>
          </p:cNvPr>
          <p:cNvSpPr txBox="1"/>
          <p:nvPr/>
        </p:nvSpPr>
        <p:spPr>
          <a:xfrm>
            <a:off x="5791200" y="2888937"/>
            <a:ext cx="3505200" cy="40011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Post-Chicago favors</a:t>
            </a:r>
          </a:p>
        </p:txBody>
      </p:sp>
    </p:spTree>
    <p:extLst>
      <p:ext uri="{BB962C8B-B14F-4D97-AF65-F5344CB8AC3E}">
        <p14:creationId xmlns:p14="http://schemas.microsoft.com/office/powerpoint/2010/main" val="2991751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E265B-CCE2-4323-A1C1-C69F5E0A2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0A76B3-CC24-4700-AFF5-DD85AF15A8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05000" y="1219200"/>
            <a:ext cx="7772400" cy="5145090"/>
          </a:xfrm>
        </p:spPr>
        <p:txBody>
          <a:bodyPr/>
          <a:lstStyle/>
          <a:p>
            <a:pPr algn="ctr"/>
            <a:r>
              <a:rPr lang="en-US" sz="3200" dirty="0"/>
              <a:t>Introductory Caveats</a:t>
            </a:r>
          </a:p>
          <a:p>
            <a:pPr algn="ctr"/>
            <a:endParaRPr lang="en-US" u="sng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/>
              <a:t>Exclusionary conduct is a primary area of my scholarship.</a:t>
            </a:r>
          </a:p>
          <a:p>
            <a:endParaRPr lang="en-US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/>
              <a:t>A number of the concepts and issues involve my contributions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/>
              <a:t>This might be seen as a two-edged sword.  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000" dirty="0"/>
              <a:t>On the one hand, I have a deep understanding that I hope to contribute to you.  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000" dirty="0"/>
              <a:t>On the other hand, I have strong views that some might argue </a:t>
            </a:r>
            <a:r>
              <a:rPr lang="en-US" sz="2000" i="1" dirty="0"/>
              <a:t>(erroneously, of course) </a:t>
            </a:r>
            <a:r>
              <a:rPr lang="en-US" sz="2000" dirty="0"/>
              <a:t>are not purely objective</a:t>
            </a:r>
            <a:br>
              <a:rPr lang="en-US" sz="2000" dirty="0"/>
            </a:br>
            <a:endParaRPr lang="en-US" sz="20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200" dirty="0"/>
              <a:t>I will focus more on anticompetitive harms than benefits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000" dirty="0"/>
              <a:t>The theories of harm are more complex and less well understood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000" dirty="0"/>
              <a:t>The benefit theories are pretty straightforward </a:t>
            </a:r>
            <a:r>
              <a:rPr lang="en-US" sz="2000" i="1" dirty="0"/>
              <a:t>(except for “elimination of double marginalization” (EDM))</a:t>
            </a:r>
            <a:r>
              <a:rPr lang="en-US" sz="2000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3D9D04-0125-46FA-8EB0-1A983E2A1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0F6203-8E4C-4C3A-AAE6-E6E1087CD8D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7088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130428"/>
            <a:ext cx="8382000" cy="1470025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Modernized Foreclosure Paradigm: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“RRC Foreclosure”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077200" y="6245225"/>
            <a:ext cx="2133600" cy="476250"/>
          </a:xfrm>
        </p:spPr>
        <p:txBody>
          <a:bodyPr/>
          <a:lstStyle/>
          <a:p>
            <a:pPr>
              <a:defRPr/>
            </a:pPr>
            <a:fld id="{26ADCD38-4054-49BC-B7F3-29444567E1AD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20</a:t>
            </a:fld>
            <a:endParaRPr lang="en-US">
              <a:solidFill>
                <a:srgbClr val="000000"/>
              </a:solidFill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9377C5E-5E00-4C96-8970-543A1B564421}"/>
              </a:ext>
            </a:extLst>
          </p:cNvPr>
          <p:cNvCxnSpPr>
            <a:cxnSpLocks/>
          </p:cNvCxnSpPr>
          <p:nvPr/>
        </p:nvCxnSpPr>
        <p:spPr>
          <a:xfrm flipH="1" flipV="1">
            <a:off x="6324603" y="3505200"/>
            <a:ext cx="963613" cy="1242762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D07A116-C686-423E-AE24-3B9A8AC61D02}"/>
              </a:ext>
            </a:extLst>
          </p:cNvPr>
          <p:cNvSpPr txBox="1"/>
          <p:nvPr/>
        </p:nvSpPr>
        <p:spPr>
          <a:xfrm>
            <a:off x="7391403" y="4495800"/>
            <a:ext cx="2133599" cy="147732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To be discussed </a:t>
            </a:r>
          </a:p>
          <a:p>
            <a:r>
              <a:rPr lang="en-US" b="1" dirty="0">
                <a:solidFill>
                  <a:srgbClr val="0070C0"/>
                </a:solidFill>
              </a:rPr>
              <a:t>in more detail with respect to specific conduct in </a:t>
            </a:r>
            <a:br>
              <a:rPr lang="en-US" b="1" dirty="0">
                <a:solidFill>
                  <a:srgbClr val="0070C0"/>
                </a:solidFill>
              </a:rPr>
            </a:br>
            <a:r>
              <a:rPr lang="en-US" b="1" dirty="0">
                <a:solidFill>
                  <a:srgbClr val="0070C0"/>
                </a:solidFill>
              </a:rPr>
              <a:t>later Topics</a:t>
            </a:r>
          </a:p>
        </p:txBody>
      </p:sp>
    </p:spTree>
    <p:extLst>
      <p:ext uri="{BB962C8B-B14F-4D97-AF65-F5344CB8AC3E}">
        <p14:creationId xmlns:p14="http://schemas.microsoft.com/office/powerpoint/2010/main" val="31050535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400" y="5678485"/>
            <a:ext cx="4036003" cy="722315"/>
          </a:xfrm>
          <a:solidFill>
            <a:srgbClr val="FFFF00"/>
          </a:solidFill>
          <a:ln>
            <a:solidFill>
              <a:srgbClr val="0070C0"/>
            </a:solidFill>
          </a:ln>
        </p:spPr>
        <p:txBody>
          <a:bodyPr/>
          <a:lstStyle/>
          <a:p>
            <a:pPr algn="l"/>
            <a:r>
              <a:rPr lang="en-US" sz="2000" b="1" i="1" dirty="0">
                <a:solidFill>
                  <a:srgbClr val="0070C0"/>
                </a:solidFill>
              </a:rPr>
              <a:t>Distributors are both input suppliers </a:t>
            </a:r>
            <a:br>
              <a:rPr lang="en-US" sz="2000" b="1" i="1" dirty="0">
                <a:solidFill>
                  <a:srgbClr val="0070C0"/>
                </a:solidFill>
              </a:rPr>
            </a:br>
            <a:r>
              <a:rPr lang="en-US" sz="2000" b="1" i="1" dirty="0">
                <a:solidFill>
                  <a:srgbClr val="0070C0"/>
                </a:solidFill>
              </a:rPr>
              <a:t>and customers.</a:t>
            </a:r>
          </a:p>
        </p:txBody>
      </p:sp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9377363" cy="1143000"/>
          </a:xfrm>
        </p:spPr>
        <p:txBody>
          <a:bodyPr>
            <a:normAutofit/>
          </a:bodyPr>
          <a:lstStyle/>
          <a:p>
            <a:pPr>
              <a:lnSpc>
                <a:spcPct val="95000"/>
              </a:lnSpc>
            </a:pPr>
            <a:r>
              <a:rPr lang="en-US" sz="2800" dirty="0"/>
              <a:t>Raising Rivals’ Costs: Input and Customer Foreclosure in Vertically Related Markets</a:t>
            </a:r>
            <a:endParaRPr lang="en-US" sz="2400" dirty="0"/>
          </a:p>
        </p:txBody>
      </p:sp>
      <p:sp>
        <p:nvSpPr>
          <p:cNvPr id="110595" name="AutoShape 3" descr="Blue tissue paper"/>
          <p:cNvSpPr>
            <a:spLocks noChangeArrowheads="1"/>
          </p:cNvSpPr>
          <p:nvPr/>
        </p:nvSpPr>
        <p:spPr bwMode="auto">
          <a:xfrm>
            <a:off x="6616670" y="3838578"/>
            <a:ext cx="2705097" cy="657225"/>
          </a:xfrm>
          <a:prstGeom prst="flowChartAlternateProcess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dirty="0">
                <a:latin typeface="Arial Black" pitchFamily="34" charset="0"/>
              </a:rPr>
              <a:t>Excluded Rival(s)</a:t>
            </a:r>
          </a:p>
          <a:p>
            <a:pPr algn="ctr">
              <a:spcBef>
                <a:spcPct val="0"/>
              </a:spcBef>
            </a:pPr>
            <a:r>
              <a:rPr lang="en-US" dirty="0">
                <a:latin typeface="Arial Black" pitchFamily="34" charset="0"/>
              </a:rPr>
              <a:t>(“prey”)</a:t>
            </a:r>
          </a:p>
        </p:txBody>
      </p:sp>
      <p:sp>
        <p:nvSpPr>
          <p:cNvPr id="110596" name="AutoShape 4" descr="Blue tissue paper"/>
          <p:cNvSpPr>
            <a:spLocks noChangeArrowheads="1"/>
          </p:cNvSpPr>
          <p:nvPr/>
        </p:nvSpPr>
        <p:spPr bwMode="auto">
          <a:xfrm>
            <a:off x="3124200" y="3838578"/>
            <a:ext cx="2117725" cy="657225"/>
          </a:xfrm>
          <a:prstGeom prst="flowChartAlternateProcess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dirty="0">
                <a:latin typeface="Arial Black" pitchFamily="34" charset="0"/>
              </a:rPr>
              <a:t>Excluder</a:t>
            </a:r>
          </a:p>
          <a:p>
            <a:pPr algn="ctr">
              <a:spcBef>
                <a:spcPct val="0"/>
              </a:spcBef>
            </a:pPr>
            <a:r>
              <a:rPr lang="en-US" dirty="0">
                <a:latin typeface="Arial Black" pitchFamily="34" charset="0"/>
              </a:rPr>
              <a:t>(“predator”)</a:t>
            </a:r>
          </a:p>
        </p:txBody>
      </p:sp>
      <p:sp>
        <p:nvSpPr>
          <p:cNvPr id="110597" name="Line 5"/>
          <p:cNvSpPr>
            <a:spLocks noChangeShapeType="1"/>
          </p:cNvSpPr>
          <p:nvPr/>
        </p:nvSpPr>
        <p:spPr bwMode="auto">
          <a:xfrm flipH="1" flipV="1">
            <a:off x="4311650" y="4578350"/>
            <a:ext cx="1214438" cy="890588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0598" name="Line 6"/>
          <p:cNvSpPr>
            <a:spLocks noChangeShapeType="1"/>
          </p:cNvSpPr>
          <p:nvPr/>
        </p:nvSpPr>
        <p:spPr bwMode="auto">
          <a:xfrm>
            <a:off x="6588128" y="2895600"/>
            <a:ext cx="1338263" cy="92075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0599" name="AutoShape 7" descr="Blue tissue paper"/>
          <p:cNvSpPr>
            <a:spLocks noChangeArrowheads="1"/>
          </p:cNvSpPr>
          <p:nvPr/>
        </p:nvSpPr>
        <p:spPr bwMode="auto">
          <a:xfrm>
            <a:off x="5040313" y="5514978"/>
            <a:ext cx="2120900" cy="652463"/>
          </a:xfrm>
          <a:prstGeom prst="flowChartAlternateProcess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dirty="0">
                <a:latin typeface="Arial Black" pitchFamily="34" charset="0"/>
              </a:rPr>
              <a:t>Customers</a:t>
            </a:r>
          </a:p>
        </p:txBody>
      </p:sp>
      <p:sp>
        <p:nvSpPr>
          <p:cNvPr id="110600" name="Line 8"/>
          <p:cNvSpPr>
            <a:spLocks noChangeShapeType="1"/>
          </p:cNvSpPr>
          <p:nvPr/>
        </p:nvSpPr>
        <p:spPr bwMode="auto">
          <a:xfrm flipH="1">
            <a:off x="4297366" y="2895600"/>
            <a:ext cx="1374775" cy="91440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0601" name="Line 9"/>
          <p:cNvSpPr>
            <a:spLocks noChangeShapeType="1"/>
          </p:cNvSpPr>
          <p:nvPr/>
        </p:nvSpPr>
        <p:spPr bwMode="auto">
          <a:xfrm flipH="1">
            <a:off x="6613528" y="4538666"/>
            <a:ext cx="1204913" cy="917575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0602" name="AutoShape 10" descr="Blue tissue paper"/>
          <p:cNvSpPr>
            <a:spLocks noChangeArrowheads="1"/>
          </p:cNvSpPr>
          <p:nvPr/>
        </p:nvSpPr>
        <p:spPr bwMode="auto">
          <a:xfrm>
            <a:off x="5041903" y="2206236"/>
            <a:ext cx="2117725" cy="657225"/>
          </a:xfrm>
          <a:prstGeom prst="flowChartAlternateProcess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dirty="0">
                <a:latin typeface="Arial Black" pitchFamily="34" charset="0"/>
              </a:rPr>
              <a:t>Input Suppliers</a:t>
            </a:r>
          </a:p>
        </p:txBody>
      </p:sp>
      <p:sp>
        <p:nvSpPr>
          <p:cNvPr id="110603" name="Text Box 11"/>
          <p:cNvSpPr txBox="1">
            <a:spLocks noChangeArrowheads="1"/>
          </p:cNvSpPr>
          <p:nvPr/>
        </p:nvSpPr>
        <p:spPr bwMode="auto">
          <a:xfrm>
            <a:off x="1828800" y="2895603"/>
            <a:ext cx="1944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r>
              <a:rPr lang="en-US" b="1" dirty="0">
                <a:latin typeface="Arial" charset="0"/>
              </a:rPr>
              <a:t>Input Market</a:t>
            </a:r>
            <a:endParaRPr lang="en-US" dirty="0"/>
          </a:p>
        </p:txBody>
      </p:sp>
      <p:sp>
        <p:nvSpPr>
          <p:cNvPr id="110604" name="Text Box 12"/>
          <p:cNvSpPr txBox="1">
            <a:spLocks noChangeArrowheads="1"/>
          </p:cNvSpPr>
          <p:nvPr/>
        </p:nvSpPr>
        <p:spPr bwMode="auto">
          <a:xfrm>
            <a:off x="1828800" y="4903788"/>
            <a:ext cx="19939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r>
              <a:rPr lang="en-US" b="1" dirty="0">
                <a:latin typeface="Arial" charset="0"/>
              </a:rPr>
              <a:t>Output Market</a:t>
            </a:r>
          </a:p>
        </p:txBody>
      </p:sp>
      <p:sp>
        <p:nvSpPr>
          <p:cNvPr id="110605" name="Text Box 13"/>
          <p:cNvSpPr txBox="1">
            <a:spLocks noChangeArrowheads="1"/>
          </p:cNvSpPr>
          <p:nvPr/>
        </p:nvSpPr>
        <p:spPr bwMode="auto">
          <a:xfrm>
            <a:off x="8905273" y="2289246"/>
            <a:ext cx="2905218" cy="707886"/>
          </a:xfrm>
          <a:prstGeom prst="rect">
            <a:avLst/>
          </a:prstGeom>
          <a:solidFill>
            <a:srgbClr val="FFFF00"/>
          </a:solidFill>
          <a:ln w="9525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10000"/>
              </a:spcBef>
            </a:pPr>
            <a:r>
              <a:rPr lang="en-US" sz="2000" b="1" i="1" dirty="0">
                <a:solidFill>
                  <a:srgbClr val="C00000"/>
                </a:solidFill>
                <a:latin typeface="Arial" charset="0"/>
              </a:rPr>
              <a:t>“Input Foreclosure”  </a:t>
            </a:r>
            <a:br>
              <a:rPr lang="en-US" sz="2000" b="1" i="1" dirty="0">
                <a:solidFill>
                  <a:srgbClr val="C00000"/>
                </a:solidFill>
                <a:latin typeface="Arial" charset="0"/>
              </a:rPr>
            </a:br>
            <a:r>
              <a:rPr lang="en-US" sz="2000" b="1" i="1" dirty="0">
                <a:solidFill>
                  <a:srgbClr val="C00000"/>
                </a:solidFill>
                <a:latin typeface="Arial" charset="0"/>
              </a:rPr>
              <a:t>(cut off critical inputs)</a:t>
            </a:r>
            <a:endParaRPr lang="en-US" sz="2000" i="1" dirty="0">
              <a:solidFill>
                <a:srgbClr val="C00000"/>
              </a:solidFill>
            </a:endParaRPr>
          </a:p>
        </p:txBody>
      </p:sp>
      <p:sp>
        <p:nvSpPr>
          <p:cNvPr id="110606" name="Text Box 14"/>
          <p:cNvSpPr txBox="1">
            <a:spLocks noChangeArrowheads="1"/>
          </p:cNvSpPr>
          <p:nvPr/>
        </p:nvSpPr>
        <p:spPr bwMode="auto">
          <a:xfrm>
            <a:off x="8382000" y="4829417"/>
            <a:ext cx="3150907" cy="1015663"/>
          </a:xfrm>
          <a:prstGeom prst="rect">
            <a:avLst/>
          </a:prstGeom>
          <a:solidFill>
            <a:srgbClr val="FFFF00"/>
          </a:solidFill>
          <a:ln w="9525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10000"/>
              </a:spcBef>
            </a:pPr>
            <a:r>
              <a:rPr lang="en-US" sz="2000" b="1" i="1" dirty="0">
                <a:solidFill>
                  <a:srgbClr val="C00000"/>
                </a:solidFill>
                <a:latin typeface="Arial" charset="0"/>
              </a:rPr>
              <a:t>“Customer Foreclosure” </a:t>
            </a:r>
            <a:br>
              <a:rPr lang="en-US" sz="2000" b="1" i="1" dirty="0">
                <a:solidFill>
                  <a:srgbClr val="C00000"/>
                </a:solidFill>
                <a:latin typeface="Arial" charset="0"/>
              </a:rPr>
            </a:br>
            <a:r>
              <a:rPr lang="en-US" sz="2000" b="1" i="1" dirty="0">
                <a:solidFill>
                  <a:srgbClr val="C00000"/>
                </a:solidFill>
                <a:latin typeface="Arial" charset="0"/>
              </a:rPr>
              <a:t>(cut off critical customers)</a:t>
            </a:r>
            <a:endParaRPr lang="en-US" sz="20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3165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311198"/>
            <a:ext cx="8991600" cy="1470025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 Foreclosure (In More Detail)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JTC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Petroleum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077200" y="6245225"/>
            <a:ext cx="2133600" cy="476250"/>
          </a:xfrm>
        </p:spPr>
        <p:txBody>
          <a:bodyPr/>
          <a:lstStyle/>
          <a:p>
            <a:pPr>
              <a:defRPr/>
            </a:pPr>
            <a:fld id="{26ADCD38-4054-49BC-B7F3-29444567E1AD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22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660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>
            <a:extLst>
              <a:ext uri="{FF2B5EF4-FFF2-40B4-BE49-F238E27FC236}">
                <a16:creationId xmlns:a16="http://schemas.microsoft.com/office/drawing/2014/main" id="{D73542D8-6E27-403A-ADCB-81E4EFDC8363}"/>
              </a:ext>
            </a:extLst>
          </p:cNvPr>
          <p:cNvSpPr txBox="1">
            <a:spLocks/>
          </p:cNvSpPr>
          <p:nvPr/>
        </p:nvSpPr>
        <p:spPr bwMode="auto">
          <a:xfrm>
            <a:off x="3141663" y="343294"/>
            <a:ext cx="514350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dirty="0">
                <a:latin typeface="Times New Roman" panose="02020603050405020304" pitchFamily="18" charset="0"/>
              </a:rPr>
              <a:t>Figure 1-13:</a:t>
            </a:r>
            <a:br>
              <a:rPr lang="en-US" altLang="en-US" sz="2800" dirty="0">
                <a:latin typeface="Times New Roman" panose="02020603050405020304" pitchFamily="18" charset="0"/>
              </a:rPr>
            </a:br>
            <a:r>
              <a:rPr lang="en-US" altLang="en-US" sz="2800" dirty="0">
                <a:latin typeface="Times New Roman" panose="02020603050405020304" pitchFamily="18" charset="0"/>
              </a:rPr>
              <a:t>Picturing the Alleged </a:t>
            </a:r>
            <a:r>
              <a:rPr lang="en-US" altLang="en-US" sz="2800" dirty="0" err="1">
                <a:latin typeface="Times New Roman" panose="02020603050405020304" pitchFamily="18" charset="0"/>
              </a:rPr>
              <a:t>JTC</a:t>
            </a:r>
            <a:r>
              <a:rPr lang="en-US" altLang="en-US" sz="2800" dirty="0">
                <a:latin typeface="Times New Roman" panose="02020603050405020304" pitchFamily="18" charset="0"/>
              </a:rPr>
              <a:t> Conspiracy</a:t>
            </a:r>
            <a:endParaRPr lang="en-US" altLang="en-US" sz="2800" dirty="0">
              <a:latin typeface="Calibri" panose="020F05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4ED0AFC-4185-476F-AA8A-5AAEC47E0AC0}"/>
              </a:ext>
            </a:extLst>
          </p:cNvPr>
          <p:cNvSpPr/>
          <p:nvPr/>
        </p:nvSpPr>
        <p:spPr>
          <a:xfrm>
            <a:off x="3733800" y="1676400"/>
            <a:ext cx="3962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Local Asphalt</a:t>
            </a:r>
          </a:p>
          <a:p>
            <a:pPr algn="ctr">
              <a:defRPr/>
            </a:pP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Suppliers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1D57416-19A6-44C5-8C20-716C255B98FA}"/>
              </a:ext>
            </a:extLst>
          </p:cNvPr>
          <p:cNvSpPr/>
          <p:nvPr/>
        </p:nvSpPr>
        <p:spPr>
          <a:xfrm>
            <a:off x="4572001" y="3243265"/>
            <a:ext cx="2209799" cy="93661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Asphalt</a:t>
            </a:r>
          </a:p>
          <a:p>
            <a:pPr algn="ctr">
              <a:defRPr/>
            </a:pPr>
            <a:r>
              <a:rPr lang="en-US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Applicators</a:t>
            </a:r>
          </a:p>
          <a:p>
            <a:pPr algn="ctr">
              <a:defRPr/>
            </a:pPr>
            <a:r>
              <a:rPr lang="en-US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(Cartel Members)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A6971AF-C29F-45D6-8366-810F082CA4B8}"/>
              </a:ext>
            </a:extLst>
          </p:cNvPr>
          <p:cNvSpPr/>
          <p:nvPr/>
        </p:nvSpPr>
        <p:spPr>
          <a:xfrm>
            <a:off x="7620000" y="3352800"/>
            <a:ext cx="1600200" cy="762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JTC</a:t>
            </a:r>
          </a:p>
          <a:p>
            <a:pPr algn="ctr">
              <a:defRPr/>
            </a:pPr>
            <a:r>
              <a:rPr lang="en-US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(Foreclosed Rival</a:t>
            </a: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C2F33B2-B4E2-4B53-9AB6-0C8E36A0AB7F}"/>
              </a:ext>
            </a:extLst>
          </p:cNvPr>
          <p:cNvCxnSpPr>
            <a:cxnSpLocks/>
            <a:stCxn id="6" idx="0"/>
          </p:cNvCxnSpPr>
          <p:nvPr/>
        </p:nvCxnSpPr>
        <p:spPr>
          <a:xfrm rot="5400000" flipH="1" flipV="1">
            <a:off x="5334002" y="2971801"/>
            <a:ext cx="762000" cy="3175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9F35782-40FB-41CD-BE7B-0AC74F5EF7B7}"/>
              </a:ext>
            </a:extLst>
          </p:cNvPr>
          <p:cNvCxnSpPr>
            <a:stCxn id="3" idx="2"/>
          </p:cNvCxnSpPr>
          <p:nvPr/>
        </p:nvCxnSpPr>
        <p:spPr>
          <a:xfrm>
            <a:off x="5715000" y="2590801"/>
            <a:ext cx="2139950" cy="873125"/>
          </a:xfrm>
          <a:prstGeom prst="straightConnector1">
            <a:avLst/>
          </a:prstGeom>
          <a:ln w="38100">
            <a:solidFill>
              <a:srgbClr val="C0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70AFC8A-ED5B-40F6-8D22-8B02869D7551}"/>
              </a:ext>
            </a:extLst>
          </p:cNvPr>
          <p:cNvCxnSpPr>
            <a:cxnSpLocks/>
          </p:cNvCxnSpPr>
          <p:nvPr/>
        </p:nvCxnSpPr>
        <p:spPr>
          <a:xfrm rot="5400000">
            <a:off x="5295901" y="4533903"/>
            <a:ext cx="838200" cy="3175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77" name="TextBox 39">
            <a:extLst>
              <a:ext uri="{FF2B5EF4-FFF2-40B4-BE49-F238E27FC236}">
                <a16:creationId xmlns:a16="http://schemas.microsoft.com/office/drawing/2014/main" id="{E54B9AAB-AFCB-4DA9-B1C2-E4E2D83FB1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634" y="4200525"/>
            <a:ext cx="34290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1" u="sng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Step 1</a:t>
            </a:r>
            <a:r>
              <a:rPr lang="en-US" altLang="en-US" sz="1400" b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: Applicators </a:t>
            </a:r>
            <a:r>
              <a:rPr lang="en-US" altLang="en-US" sz="1400" b="1" i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collude to fix prices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1" u="sng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Step 2</a:t>
            </a:r>
            <a:r>
              <a:rPr lang="en-US" altLang="en-US" sz="1400" b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: </a:t>
            </a:r>
            <a:r>
              <a:rPr lang="en-US" altLang="en-US" sz="1400" b="1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JTC</a:t>
            </a:r>
            <a:r>
              <a:rPr lang="en-US" altLang="en-US" sz="1400" b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refuses to join the conspiracy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1" u="sng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Step 3</a:t>
            </a:r>
            <a:r>
              <a:rPr lang="en-US" altLang="en-US" sz="1400" b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: Suppliers </a:t>
            </a:r>
            <a:r>
              <a:rPr lang="en-US" altLang="en-US" sz="1400" b="1" i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foreclose </a:t>
            </a:r>
            <a:r>
              <a:rPr lang="en-US" altLang="en-US" sz="1400" b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b="1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JTC</a:t>
            </a:r>
            <a:r>
              <a:rPr lang="en-US" altLang="en-US" sz="1400" b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1" u="sng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Step 4</a:t>
            </a:r>
            <a:r>
              <a:rPr lang="en-US" altLang="en-US" sz="1400" b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: Applicators </a:t>
            </a:r>
            <a:r>
              <a:rPr lang="en-US" altLang="en-US" sz="1400" b="1" i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compensate </a:t>
            </a:r>
            <a:r>
              <a:rPr lang="en-US" altLang="en-US" sz="1400" b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suppliers for refusal to deal with </a:t>
            </a:r>
            <a:r>
              <a:rPr lang="en-US" altLang="en-US" sz="1400" b="1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JTC</a:t>
            </a:r>
            <a:endParaRPr lang="en-US" altLang="en-US" sz="1400" b="1" dirty="0"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1" u="sng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Step 5</a:t>
            </a:r>
            <a:r>
              <a:rPr lang="en-US" altLang="en-US" sz="1400" b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: Applicators </a:t>
            </a:r>
            <a:r>
              <a:rPr lang="en-US" altLang="en-US" sz="1400" b="1" i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maintain </a:t>
            </a:r>
            <a:br>
              <a:rPr lang="en-US" altLang="en-US" sz="1400" b="1" i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</a:br>
            <a:r>
              <a:rPr lang="en-US" altLang="en-US" sz="1400" b="1" i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supra-competitive prices </a:t>
            </a:r>
            <a:r>
              <a:rPr lang="en-US" altLang="en-US" sz="1400" b="1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to municipalities </a:t>
            </a:r>
          </a:p>
        </p:txBody>
      </p:sp>
      <p:sp>
        <p:nvSpPr>
          <p:cNvPr id="32778" name="TextBox 40">
            <a:extLst>
              <a:ext uri="{FF2B5EF4-FFF2-40B4-BE49-F238E27FC236}">
                <a16:creationId xmlns:a16="http://schemas.microsoft.com/office/drawing/2014/main" id="{BD3FC93A-ACAE-4CCF-A1E7-4E491F7080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3505200"/>
            <a:ext cx="7937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0070C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Step 1</a:t>
            </a:r>
            <a:endParaRPr lang="en-US" altLang="en-US" sz="1800" b="1" dirty="0">
              <a:solidFill>
                <a:srgbClr val="0070C0"/>
              </a:solidFill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779" name="TextBox 42">
            <a:extLst>
              <a:ext uri="{FF2B5EF4-FFF2-40B4-BE49-F238E27FC236}">
                <a16:creationId xmlns:a16="http://schemas.microsoft.com/office/drawing/2014/main" id="{AE7CF37E-BEF5-4DC8-A482-5C1AD2651F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3699" y="3847861"/>
            <a:ext cx="95250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0070C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Step 2</a:t>
            </a:r>
            <a:endParaRPr lang="en-US" altLang="en-US" sz="1800" b="1" dirty="0">
              <a:solidFill>
                <a:srgbClr val="0070C0"/>
              </a:solidFill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780" name="TextBox 43">
            <a:extLst>
              <a:ext uri="{FF2B5EF4-FFF2-40B4-BE49-F238E27FC236}">
                <a16:creationId xmlns:a16="http://schemas.microsoft.com/office/drawing/2014/main" id="{430BE7FF-8BC5-49C6-879B-4F3A043F86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2819400"/>
            <a:ext cx="7938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0070C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Step 4</a:t>
            </a:r>
            <a:endParaRPr lang="en-US" altLang="en-US" sz="1800" b="1" dirty="0">
              <a:solidFill>
                <a:srgbClr val="0070C0"/>
              </a:solidFill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781" name="TextBox 44">
            <a:extLst>
              <a:ext uri="{FF2B5EF4-FFF2-40B4-BE49-F238E27FC236}">
                <a16:creationId xmlns:a16="http://schemas.microsoft.com/office/drawing/2014/main" id="{A677F73A-B6F5-4655-8471-9C0B90BCF8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07809" y="2767014"/>
            <a:ext cx="9069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0070C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Step  3</a:t>
            </a:r>
            <a:endParaRPr lang="en-US" altLang="en-US" sz="1800" b="1" dirty="0">
              <a:solidFill>
                <a:srgbClr val="0070C0"/>
              </a:solidFill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782" name="TextBox 45">
            <a:extLst>
              <a:ext uri="{FF2B5EF4-FFF2-40B4-BE49-F238E27FC236}">
                <a16:creationId xmlns:a16="http://schemas.microsoft.com/office/drawing/2014/main" id="{E70BEF42-FA3E-47DA-B3E8-7C24F4D76C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3903" y="4245531"/>
            <a:ext cx="7938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0070C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Step 5</a:t>
            </a:r>
            <a:endParaRPr lang="en-US" altLang="en-US" sz="1800" b="1" dirty="0">
              <a:solidFill>
                <a:srgbClr val="0070C0"/>
              </a:solidFill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783" name="TextBox 46">
            <a:extLst>
              <a:ext uri="{FF2B5EF4-FFF2-40B4-BE49-F238E27FC236}">
                <a16:creationId xmlns:a16="http://schemas.microsoft.com/office/drawing/2014/main" id="{12C90F4C-9709-4FDD-9847-1EAC0AB524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0400" y="3471864"/>
            <a:ext cx="4270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dirty="0">
                <a:solidFill>
                  <a:srgbClr val="C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//</a:t>
            </a:r>
            <a:endParaRPr lang="en-US" altLang="en-US" sz="1800" dirty="0">
              <a:solidFill>
                <a:srgbClr val="C00000"/>
              </a:solidFill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784" name="TextBox 48">
            <a:extLst>
              <a:ext uri="{FF2B5EF4-FFF2-40B4-BE49-F238E27FC236}">
                <a16:creationId xmlns:a16="http://schemas.microsoft.com/office/drawing/2014/main" id="{02FD75B8-9C3A-44B5-8A1F-656974C39F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7788" y="2681288"/>
            <a:ext cx="533400" cy="58420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i="1" dirty="0">
                <a:solidFill>
                  <a:srgbClr val="C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//</a:t>
            </a:r>
          </a:p>
        </p:txBody>
      </p:sp>
      <p:sp>
        <p:nvSpPr>
          <p:cNvPr id="18" name="Hexagon 17">
            <a:extLst>
              <a:ext uri="{FF2B5EF4-FFF2-40B4-BE49-F238E27FC236}">
                <a16:creationId xmlns:a16="http://schemas.microsoft.com/office/drawing/2014/main" id="{F54DFB59-5F9B-4B1B-B58F-843B8B6BA6FD}"/>
              </a:ext>
            </a:extLst>
          </p:cNvPr>
          <p:cNvSpPr/>
          <p:nvPr/>
        </p:nvSpPr>
        <p:spPr>
          <a:xfrm>
            <a:off x="4894264" y="4943475"/>
            <a:ext cx="1665287" cy="685800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Municipalities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32EE24F-D662-4BB1-9070-40B7333DC02E}"/>
              </a:ext>
            </a:extLst>
          </p:cNvPr>
          <p:cNvCxnSpPr>
            <a:stCxn id="6" idx="6"/>
          </p:cNvCxnSpPr>
          <p:nvPr/>
        </p:nvCxnSpPr>
        <p:spPr>
          <a:xfrm>
            <a:off x="6781801" y="3733800"/>
            <a:ext cx="8382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87" name="TextBox 20">
            <a:extLst>
              <a:ext uri="{FF2B5EF4-FFF2-40B4-BE49-F238E27FC236}">
                <a16:creationId xmlns:a16="http://schemas.microsoft.com/office/drawing/2014/main" id="{7556F844-FA30-4954-B67E-D7B56484AA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67801" y="6019800"/>
            <a:ext cx="59503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 61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9388F72-1ADF-456F-A5ED-FE94162AA450}"/>
              </a:ext>
            </a:extLst>
          </p:cNvPr>
          <p:cNvCxnSpPr/>
          <p:nvPr/>
        </p:nvCxnSpPr>
        <p:spPr>
          <a:xfrm flipH="1">
            <a:off x="6559550" y="4200525"/>
            <a:ext cx="1860550" cy="828676"/>
          </a:xfrm>
          <a:prstGeom prst="straightConnector1">
            <a:avLst/>
          </a:prstGeom>
          <a:ln w="38100">
            <a:solidFill>
              <a:srgbClr val="C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48">
            <a:extLst>
              <a:ext uri="{FF2B5EF4-FFF2-40B4-BE49-F238E27FC236}">
                <a16:creationId xmlns:a16="http://schemas.microsoft.com/office/drawing/2014/main" id="{741A6E13-184C-4BA0-AC49-F9804718673B}"/>
              </a:ext>
            </a:extLst>
          </p:cNvPr>
          <p:cNvSpPr txBox="1">
            <a:spLocks noChangeArrowheads="1"/>
          </p:cNvSpPr>
          <p:nvPr/>
        </p:nvSpPr>
        <p:spPr bwMode="auto">
          <a:xfrm rot="18120077">
            <a:off x="7285675" y="4229449"/>
            <a:ext cx="628960" cy="5847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i="1" dirty="0">
                <a:solidFill>
                  <a:srgbClr val="C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//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E62088-85AE-437C-A872-EACB3706A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579A-1FF0-4BB7-B3E0-9F77702503E1}" type="slidenum">
              <a:rPr lang="en-US" smtClean="0"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100D-7EC3-4A9D-8540-0B8087D517DF}" type="slidenum">
              <a:rPr lang="en-US"/>
              <a:pPr/>
              <a:t>24</a:t>
            </a:fld>
            <a:endParaRPr lang="en-US" dirty="0"/>
          </a:p>
        </p:txBody>
      </p:sp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28600"/>
            <a:ext cx="7772400" cy="1143000"/>
          </a:xfrm>
        </p:spPr>
        <p:txBody>
          <a:bodyPr>
            <a:normAutofit/>
          </a:bodyPr>
          <a:lstStyle/>
          <a:p>
            <a:pPr>
              <a:lnSpc>
                <a:spcPct val="95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 Input Foreclosure: 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JTC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Petroleum</a:t>
            </a:r>
            <a:endParaRPr lang="en-US" sz="2800" i="1" dirty="0"/>
          </a:p>
        </p:txBody>
      </p:sp>
      <p:sp>
        <p:nvSpPr>
          <p:cNvPr id="76803" name="AutoShape 3" descr="Blue tissue paper"/>
          <p:cNvSpPr>
            <a:spLocks noChangeArrowheads="1"/>
          </p:cNvSpPr>
          <p:nvPr/>
        </p:nvSpPr>
        <p:spPr bwMode="auto">
          <a:xfrm>
            <a:off x="3124200" y="2286003"/>
            <a:ext cx="2160382" cy="408623"/>
          </a:xfrm>
          <a:prstGeom prst="flowChartAlternateProcess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dirty="0">
                <a:latin typeface="Arial Black" pitchFamily="34" charset="0"/>
              </a:rPr>
              <a:t>Local Suppliers</a:t>
            </a:r>
          </a:p>
        </p:txBody>
      </p:sp>
      <p:sp>
        <p:nvSpPr>
          <p:cNvPr id="76804" name="AutoShape 4" descr="Blue tissue paper"/>
          <p:cNvSpPr>
            <a:spLocks noChangeArrowheads="1"/>
          </p:cNvSpPr>
          <p:nvPr/>
        </p:nvSpPr>
        <p:spPr bwMode="auto">
          <a:xfrm>
            <a:off x="5562600" y="3657600"/>
            <a:ext cx="2209800" cy="762000"/>
          </a:xfrm>
          <a:prstGeom prst="flowChartAlternateProcess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US" dirty="0">
                <a:latin typeface="Arial Black" pitchFamily="34" charset="0"/>
              </a:rPr>
              <a:t>JTC</a:t>
            </a:r>
          </a:p>
          <a:p>
            <a:pPr algn="ctr">
              <a:spcBef>
                <a:spcPct val="0"/>
              </a:spcBef>
            </a:pPr>
            <a:r>
              <a:rPr lang="en-US" dirty="0">
                <a:latin typeface="Arial Black" pitchFamily="34" charset="0"/>
              </a:rPr>
              <a:t>(Excluded rival)</a:t>
            </a:r>
          </a:p>
        </p:txBody>
      </p:sp>
      <p:sp>
        <p:nvSpPr>
          <p:cNvPr id="76805" name="AutoShape 5" descr="Blue tissue paper"/>
          <p:cNvSpPr>
            <a:spLocks noChangeArrowheads="1"/>
          </p:cNvSpPr>
          <p:nvPr/>
        </p:nvSpPr>
        <p:spPr bwMode="auto">
          <a:xfrm>
            <a:off x="2895600" y="3657600"/>
            <a:ext cx="2514600" cy="762000"/>
          </a:xfrm>
          <a:prstGeom prst="flowChartAlternateProcess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US" dirty="0" err="1">
                <a:latin typeface="Arial Black" pitchFamily="34" charset="0"/>
              </a:rPr>
              <a:t>Piasa</a:t>
            </a:r>
            <a:r>
              <a:rPr lang="en-US" dirty="0">
                <a:latin typeface="Arial Black" pitchFamily="34" charset="0"/>
              </a:rPr>
              <a:t> et al </a:t>
            </a:r>
          </a:p>
          <a:p>
            <a:pPr algn="ctr">
              <a:spcBef>
                <a:spcPct val="0"/>
              </a:spcBef>
            </a:pPr>
            <a:r>
              <a:rPr lang="en-US" dirty="0">
                <a:latin typeface="Arial Black" pitchFamily="34" charset="0"/>
              </a:rPr>
              <a:t>(Cartel members)</a:t>
            </a:r>
          </a:p>
        </p:txBody>
      </p:sp>
      <p:sp>
        <p:nvSpPr>
          <p:cNvPr id="76806" name="Line 6"/>
          <p:cNvSpPr>
            <a:spLocks noChangeShapeType="1"/>
          </p:cNvSpPr>
          <p:nvPr/>
        </p:nvSpPr>
        <p:spPr bwMode="auto">
          <a:xfrm flipH="1" flipV="1">
            <a:off x="4495800" y="4495800"/>
            <a:ext cx="1295400" cy="76200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807" name="Line 7"/>
          <p:cNvSpPr>
            <a:spLocks noChangeShapeType="1"/>
          </p:cNvSpPr>
          <p:nvPr/>
        </p:nvSpPr>
        <p:spPr bwMode="auto">
          <a:xfrm>
            <a:off x="4724400" y="2819401"/>
            <a:ext cx="1219200" cy="76200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808" name="AutoShape 8" descr="Blue tissue paper"/>
          <p:cNvSpPr>
            <a:spLocks noChangeArrowheads="1"/>
          </p:cNvSpPr>
          <p:nvPr/>
        </p:nvSpPr>
        <p:spPr bwMode="auto">
          <a:xfrm>
            <a:off x="5334000" y="5334000"/>
            <a:ext cx="2514600" cy="762000"/>
          </a:xfrm>
          <a:prstGeom prst="flowChartAlternateProcess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US" dirty="0">
                <a:latin typeface="Arial Black" pitchFamily="34" charset="0"/>
              </a:rPr>
              <a:t>Municipalities</a:t>
            </a:r>
          </a:p>
        </p:txBody>
      </p:sp>
      <p:sp>
        <p:nvSpPr>
          <p:cNvPr id="76809" name="Line 9"/>
          <p:cNvSpPr>
            <a:spLocks noChangeShapeType="1"/>
          </p:cNvSpPr>
          <p:nvPr/>
        </p:nvSpPr>
        <p:spPr bwMode="auto">
          <a:xfrm flipH="1">
            <a:off x="4038600" y="2819400"/>
            <a:ext cx="0" cy="76200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810" name="Line 10"/>
          <p:cNvSpPr>
            <a:spLocks noChangeShapeType="1"/>
          </p:cNvSpPr>
          <p:nvPr/>
        </p:nvSpPr>
        <p:spPr bwMode="auto">
          <a:xfrm flipH="1">
            <a:off x="7543800" y="4495800"/>
            <a:ext cx="1143000" cy="76200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>
              <a:ln>
                <a:solidFill>
                  <a:srgbClr val="92D050"/>
                </a:solidFill>
              </a:ln>
            </a:endParaRPr>
          </a:p>
        </p:txBody>
      </p:sp>
      <p:sp>
        <p:nvSpPr>
          <p:cNvPr id="76811" name="AutoShape 11" descr="Blue tissue paper"/>
          <p:cNvSpPr>
            <a:spLocks noChangeArrowheads="1"/>
          </p:cNvSpPr>
          <p:nvPr/>
        </p:nvSpPr>
        <p:spPr bwMode="auto">
          <a:xfrm>
            <a:off x="5410200" y="2209803"/>
            <a:ext cx="2438400" cy="533401"/>
          </a:xfrm>
          <a:prstGeom prst="flowChartAlternateProcess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US" dirty="0">
                <a:latin typeface="Arial Black" pitchFamily="34" charset="0"/>
              </a:rPr>
              <a:t>Distant Suppliers</a:t>
            </a:r>
            <a:br>
              <a:rPr lang="en-US" dirty="0">
                <a:latin typeface="Arial Black" pitchFamily="34" charset="0"/>
              </a:rPr>
            </a:br>
            <a:r>
              <a:rPr lang="en-US" i="1" dirty="0"/>
              <a:t>(higher cost)</a:t>
            </a:r>
          </a:p>
        </p:txBody>
      </p:sp>
      <p:sp>
        <p:nvSpPr>
          <p:cNvPr id="76812" name="Line 12"/>
          <p:cNvSpPr>
            <a:spLocks noChangeShapeType="1"/>
          </p:cNvSpPr>
          <p:nvPr/>
        </p:nvSpPr>
        <p:spPr bwMode="auto">
          <a:xfrm flipH="1">
            <a:off x="6553200" y="2819400"/>
            <a:ext cx="0" cy="76200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813" name="Text Box 13"/>
          <p:cNvSpPr txBox="1">
            <a:spLocks noChangeArrowheads="1"/>
          </p:cNvSpPr>
          <p:nvPr/>
        </p:nvSpPr>
        <p:spPr bwMode="auto">
          <a:xfrm>
            <a:off x="1828800" y="2971804"/>
            <a:ext cx="1944688" cy="674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10000"/>
              </a:spcBef>
            </a:pPr>
            <a:r>
              <a:rPr lang="en-US" b="1" dirty="0">
                <a:latin typeface="Arial" charset="0"/>
              </a:rPr>
              <a:t>Asphalt</a:t>
            </a:r>
          </a:p>
          <a:p>
            <a:pPr>
              <a:spcBef>
                <a:spcPct val="10000"/>
              </a:spcBef>
            </a:pPr>
            <a:r>
              <a:rPr lang="en-US" b="1" dirty="0">
                <a:latin typeface="Arial" charset="0"/>
              </a:rPr>
              <a:t>Market</a:t>
            </a:r>
            <a:endParaRPr lang="en-US" dirty="0"/>
          </a:p>
        </p:txBody>
      </p:sp>
      <p:sp>
        <p:nvSpPr>
          <p:cNvPr id="76814" name="Text Box 14"/>
          <p:cNvSpPr txBox="1">
            <a:spLocks noChangeArrowheads="1"/>
          </p:cNvSpPr>
          <p:nvPr/>
        </p:nvSpPr>
        <p:spPr bwMode="auto">
          <a:xfrm>
            <a:off x="1828800" y="5029203"/>
            <a:ext cx="1326004" cy="674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10000"/>
              </a:spcBef>
            </a:pPr>
            <a:r>
              <a:rPr lang="en-US" b="1" dirty="0">
                <a:latin typeface="Arial" charset="0"/>
              </a:rPr>
              <a:t>Applicator</a:t>
            </a:r>
          </a:p>
          <a:p>
            <a:pPr>
              <a:spcBef>
                <a:spcPct val="10000"/>
              </a:spcBef>
            </a:pPr>
            <a:r>
              <a:rPr lang="en-US" b="1" dirty="0">
                <a:latin typeface="Arial" charset="0"/>
              </a:rPr>
              <a:t>Market</a:t>
            </a:r>
          </a:p>
        </p:txBody>
      </p:sp>
      <p:sp>
        <p:nvSpPr>
          <p:cNvPr id="18" name="AutoShape 4" descr="Blue tissue paper"/>
          <p:cNvSpPr>
            <a:spLocks noChangeArrowheads="1"/>
          </p:cNvSpPr>
          <p:nvPr/>
        </p:nvSpPr>
        <p:spPr bwMode="auto">
          <a:xfrm>
            <a:off x="7924800" y="3657600"/>
            <a:ext cx="2590800" cy="762000"/>
          </a:xfrm>
          <a:prstGeom prst="flowChartAlternateProcess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US" dirty="0">
                <a:latin typeface="Arial Black" pitchFamily="34" charset="0"/>
              </a:rPr>
              <a:t>Non-excluded firms; </a:t>
            </a:r>
          </a:p>
          <a:p>
            <a:pPr algn="ctr">
              <a:spcBef>
                <a:spcPct val="0"/>
              </a:spcBef>
            </a:pPr>
            <a:r>
              <a:rPr lang="en-US" dirty="0">
                <a:latin typeface="Arial Black" pitchFamily="34" charset="0"/>
              </a:rPr>
              <a:t>Competing products</a:t>
            </a:r>
          </a:p>
        </p:txBody>
      </p:sp>
      <p:sp>
        <p:nvSpPr>
          <p:cNvPr id="19" name="Line 12"/>
          <p:cNvSpPr>
            <a:spLocks noChangeShapeType="1"/>
          </p:cNvSpPr>
          <p:nvPr/>
        </p:nvSpPr>
        <p:spPr bwMode="auto">
          <a:xfrm flipH="1">
            <a:off x="6629400" y="4495800"/>
            <a:ext cx="0" cy="822960"/>
          </a:xfrm>
          <a:prstGeom prst="line">
            <a:avLst/>
          </a:prstGeom>
          <a:ln w="38100">
            <a:solidFill>
              <a:srgbClr val="FF0000"/>
            </a:solidFill>
            <a:headEnd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en-US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33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0" name="AutoShape 11" descr="Blue tissue paper"/>
          <p:cNvSpPr>
            <a:spLocks noChangeArrowheads="1"/>
          </p:cNvSpPr>
          <p:nvPr/>
        </p:nvSpPr>
        <p:spPr bwMode="auto">
          <a:xfrm>
            <a:off x="8142514" y="2210596"/>
            <a:ext cx="2362200" cy="609601"/>
          </a:xfrm>
          <a:prstGeom prst="flowChartAlternateProcess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US" dirty="0">
                <a:latin typeface="Arial Black" pitchFamily="34" charset="0"/>
              </a:rPr>
              <a:t>Non-excluded</a:t>
            </a:r>
          </a:p>
          <a:p>
            <a:pPr algn="ctr">
              <a:spcBef>
                <a:spcPct val="0"/>
              </a:spcBef>
            </a:pPr>
            <a:r>
              <a:rPr lang="en-US" dirty="0">
                <a:latin typeface="Arial Black" pitchFamily="34" charset="0"/>
              </a:rPr>
              <a:t>Suppliers</a:t>
            </a:r>
          </a:p>
        </p:txBody>
      </p:sp>
      <p:sp>
        <p:nvSpPr>
          <p:cNvPr id="21" name="Line 10"/>
          <p:cNvSpPr>
            <a:spLocks noChangeShapeType="1"/>
          </p:cNvSpPr>
          <p:nvPr/>
        </p:nvSpPr>
        <p:spPr bwMode="auto">
          <a:xfrm flipH="1">
            <a:off x="7162800" y="2895600"/>
            <a:ext cx="1371600" cy="685800"/>
          </a:xfrm>
          <a:prstGeom prst="line">
            <a:avLst/>
          </a:prstGeom>
          <a:noFill/>
          <a:ln w="38100">
            <a:solidFill>
              <a:srgbClr val="00B05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>
              <a:ln>
                <a:solidFill>
                  <a:srgbClr val="92D050"/>
                </a:solidFill>
              </a:ln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36301" y="6211215"/>
            <a:ext cx="7506213" cy="46166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i="1" dirty="0">
                <a:solidFill>
                  <a:srgbClr val="C00000"/>
                </a:solidFill>
              </a:rPr>
              <a:t>Same economic analysis if </a:t>
            </a:r>
            <a:r>
              <a:rPr lang="en-US" sz="2400" b="1" i="1" dirty="0" err="1">
                <a:solidFill>
                  <a:srgbClr val="C00000"/>
                </a:solidFill>
              </a:rPr>
              <a:t>Piasa</a:t>
            </a:r>
            <a:r>
              <a:rPr lang="en-US" sz="2400" b="1" i="1" dirty="0">
                <a:solidFill>
                  <a:srgbClr val="C00000"/>
                </a:solidFill>
              </a:rPr>
              <a:t> is a single dominant firm</a:t>
            </a:r>
          </a:p>
        </p:txBody>
      </p:sp>
    </p:spTree>
    <p:extLst>
      <p:ext uri="{BB962C8B-B14F-4D97-AF65-F5344CB8AC3E}">
        <p14:creationId xmlns:p14="http://schemas.microsoft.com/office/powerpoint/2010/main" val="24132596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86080"/>
            <a:ext cx="8229600" cy="1143000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Modern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RRC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Foreclosure Theories: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>Summary of Analytic Framework: 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1203453" y="1256122"/>
            <a:ext cx="4040188" cy="639762"/>
          </a:xfrm>
        </p:spPr>
        <p:txBody>
          <a:bodyPr/>
          <a:lstStyle/>
          <a:p>
            <a:r>
              <a:rPr lang="en-US" dirty="0"/>
              <a:t>Competitive Harm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1203453" y="1789522"/>
            <a:ext cx="4040188" cy="4724400"/>
          </a:xfrm>
        </p:spPr>
        <p:txBody>
          <a:bodyPr/>
          <a:lstStyle/>
          <a:p>
            <a:r>
              <a:rPr lang="en-US" sz="1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Step 1: Raising Rivals’ Costs (RRC); Reducing Rivals’ Revenues (RRR)</a:t>
            </a:r>
          </a:p>
          <a:p>
            <a:pPr lvl="1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Harm to competitors</a:t>
            </a:r>
          </a:p>
          <a:p>
            <a:pPr lvl="1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rivals have cost-effective? alternatives to foreclosed input/customers</a:t>
            </a:r>
          </a:p>
          <a:p>
            <a:pPr lvl="1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“competition for exclusive” sufficient to prevent RRC?</a:t>
            </a:r>
          </a:p>
          <a:p>
            <a:r>
              <a:rPr lang="en-US" sz="1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Step 2: Power Over Price (POP)</a:t>
            </a:r>
          </a:p>
          <a:p>
            <a:pPr lvl="1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Harm to consumers and competition</a:t>
            </a:r>
          </a:p>
          <a:p>
            <a:pPr lvl="1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consumers have cost-effective alternatives to dominant firm?</a:t>
            </a:r>
          </a:p>
          <a:p>
            <a:pPr lvl="1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 of recoupment</a:t>
            </a:r>
          </a:p>
          <a:p>
            <a:pPr lvl="1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POP step required under rule of reason (raise price; prevent price from falling)</a:t>
            </a:r>
          </a:p>
          <a:p>
            <a:pPr lvl="1">
              <a:lnSpc>
                <a:spcPct val="80000"/>
              </a:lnSpc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Downstream market power; involuntary cartel</a:t>
            </a:r>
          </a:p>
          <a:p>
            <a:pPr lvl="1"/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6172203" y="1219200"/>
            <a:ext cx="4041775" cy="639762"/>
          </a:xfrm>
        </p:spPr>
        <p:txBody>
          <a:bodyPr/>
          <a:lstStyle/>
          <a:p>
            <a:r>
              <a:rPr lang="en-US" dirty="0"/>
              <a:t>Competitive Benefits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6021388" y="1905001"/>
            <a:ext cx="4570411" cy="4191000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ct val="65000"/>
              </a:spcBef>
            </a:pPr>
            <a:r>
              <a:rPr lang="en-US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Step 3: Efficiencies</a:t>
            </a:r>
            <a:endParaRPr lang="en-US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Does exclusion lead to cost-savings, superior product, or lower prices?</a:t>
            </a:r>
          </a:p>
          <a:p>
            <a:pPr lvl="1">
              <a:lnSpc>
                <a:spcPct val="80000"/>
              </a:lnSpc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Is exclusion “reasonably necessary” for cognizable benefits? </a:t>
            </a:r>
          </a:p>
          <a:p>
            <a:pPr lvl="1">
              <a:lnSpc>
                <a:spcPct val="80000"/>
              </a:lnSpc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457200" lvl="1" indent="0">
              <a:lnSpc>
                <a:spcPct val="80000"/>
              </a:lnSpc>
              <a:buNone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Overall Effect on Consumers &amp; Competition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Step 4: Evaluating overall (net) effect on consumers  </a:t>
            </a:r>
            <a:endParaRPr lang="en-US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Does price rise?  Does quality-adjusted price rise?</a:t>
            </a:r>
          </a:p>
          <a:p>
            <a:pPr lvl="1">
              <a:lnSpc>
                <a:spcPct val="80000"/>
              </a:lnSpc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Note: $50 price increase for $5 quality improvement harms consumers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852E51-F8C7-4A24-9472-3ACE5777AA1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25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6594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>
                <a:latin typeface="Times New Roman" pitchFamily="18" charset="0"/>
                <a:cs typeface="Times New Roman" pitchFamily="18" charset="0"/>
              </a:rPr>
              <a:t>Basic Economic </a:t>
            </a:r>
            <a:r>
              <a:rPr lang="en-US" dirty="0"/>
              <a:t>Rebuttals to an Input Foreclosure Claim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b="1" i="1" dirty="0">
                <a:solidFill>
                  <a:srgbClr val="C00000"/>
                </a:solidFill>
              </a:rPr>
              <a:t>Step 1: No harm to rivals (No RRC)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/>
              <a:t>Competitors have cost-effective alternatives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/>
              <a:t>Non-restrained suppliers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/>
              <a:t>New entrants/backward integration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i="1" dirty="0">
                <a:solidFill>
                  <a:srgbClr val="C00000"/>
                </a:solidFill>
              </a:rPr>
              <a:t>Step 2: No harm to consumers (No POP)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/>
              <a:t>Consumers have alternatives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/>
              <a:t>Competition from non-excluded firms (including multiple excluding firms)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i="1" dirty="0">
                <a:solidFill>
                  <a:srgbClr val="C00000"/>
                </a:solidFill>
              </a:rPr>
              <a:t>Step 3: Consumers benefit from the conduct (EFF)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/>
              <a:t>Reduce costs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/>
              <a:t>Raise product quality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/>
              <a:t>Prevent free riding</a:t>
            </a: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059314B-6132-4E89-A882-81A3581BA00A}" type="slidenum">
              <a:rPr lang="en-US" smtClean="0"/>
              <a:pPr eaLnBrk="1" hangingPunct="1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6881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838960" y="136525"/>
            <a:ext cx="8305800" cy="1143000"/>
          </a:xfrm>
        </p:spPr>
        <p:txBody>
          <a:bodyPr/>
          <a:lstStyle/>
          <a:p>
            <a:r>
              <a:rPr lang="en-US" dirty="0"/>
              <a:t>Potential Efficiencies from Exclusionary Conduct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066801"/>
            <a:ext cx="9372600" cy="5588000"/>
          </a:xfrm>
        </p:spPr>
        <p:txBody>
          <a:bodyPr/>
          <a:lstStyle/>
          <a:p>
            <a:r>
              <a:rPr lang="en-US" sz="2400" dirty="0"/>
              <a:t>None in actual </a:t>
            </a:r>
            <a:r>
              <a:rPr lang="en-US" sz="2400" i="1" dirty="0"/>
              <a:t>JTC </a:t>
            </a:r>
            <a:r>
              <a:rPr lang="en-US" sz="2400" dirty="0"/>
              <a:t>case</a:t>
            </a:r>
          </a:p>
          <a:p>
            <a:r>
              <a:rPr lang="en-US" sz="2400" dirty="0"/>
              <a:t>None if burn down rivals’ factories</a:t>
            </a:r>
          </a:p>
          <a:p>
            <a:r>
              <a:rPr lang="en-US" sz="2400" dirty="0"/>
              <a:t>But efficiencies certainly may (and often do) occur </a:t>
            </a:r>
          </a:p>
          <a:p>
            <a:r>
              <a:rPr lang="en-US" sz="2400" dirty="0"/>
              <a:t>Examples </a:t>
            </a:r>
          </a:p>
          <a:p>
            <a:pPr lvl="1"/>
            <a:r>
              <a:rPr lang="en-US" sz="2000" dirty="0"/>
              <a:t>Predatory/Strategic Pricing</a:t>
            </a:r>
          </a:p>
          <a:p>
            <a:pPr lvl="2"/>
            <a:r>
              <a:rPr lang="en-US" sz="1600" dirty="0"/>
              <a:t>Consumers benefit from lower prices, at least initially.</a:t>
            </a:r>
          </a:p>
          <a:p>
            <a:pPr lvl="1"/>
            <a:r>
              <a:rPr lang="en-US" sz="2000" dirty="0"/>
              <a:t>Exclusive dealing </a:t>
            </a:r>
          </a:p>
          <a:p>
            <a:pPr lvl="2"/>
            <a:r>
              <a:rPr lang="en-US" sz="1600" dirty="0"/>
              <a:t>Incentivizes greater effort by retailers</a:t>
            </a:r>
          </a:p>
          <a:p>
            <a:pPr lvl="2"/>
            <a:r>
              <a:rPr lang="en-US" sz="1600" dirty="0"/>
              <a:t>Avoids free riding by entrant on manufacturer promotional efforts</a:t>
            </a:r>
          </a:p>
          <a:p>
            <a:pPr lvl="2"/>
            <a:r>
              <a:rPr lang="en-US" sz="1600" dirty="0"/>
              <a:t>Competition for exclusives can lead to lower wholesale prices</a:t>
            </a:r>
          </a:p>
          <a:p>
            <a:pPr lvl="1"/>
            <a:r>
              <a:rPr lang="en-US" sz="2000" dirty="0"/>
              <a:t>Post-entry competition/Meeting competition contractual provisions</a:t>
            </a:r>
          </a:p>
          <a:p>
            <a:pPr lvl="2"/>
            <a:r>
              <a:rPr lang="en-US" sz="1600" dirty="0"/>
              <a:t>Consumers get lower prices, if and when entry occurs </a:t>
            </a:r>
          </a:p>
          <a:p>
            <a:pPr lvl="1"/>
            <a:r>
              <a:rPr lang="en-US" sz="2000" dirty="0"/>
              <a:t>Competition for inputs</a:t>
            </a:r>
          </a:p>
          <a:p>
            <a:pPr lvl="2"/>
            <a:r>
              <a:rPr lang="en-US" sz="1600" dirty="0"/>
              <a:t>“Non-strategic” competition for inputs also naturally leads to higher prices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694CCD-32F1-46E2-A9F9-56F5F96798E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27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7619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51008-1B82-4336-9424-96713F579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F16A98-7149-428B-905A-28648FFCE9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3200" dirty="0"/>
              <a:t>Some Other Questions (and Rebuttal Arguments)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452393-FCA1-4F1B-854C-5A3FE77AD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0F6203-8E4C-4C3A-AAE6-E6E1087CD8D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28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4598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609600"/>
            <a:ext cx="9220200" cy="1143000"/>
          </a:xfrm>
        </p:spPr>
        <p:txBody>
          <a:bodyPr/>
          <a:lstStyle/>
          <a:p>
            <a:pPr algn="l"/>
            <a:r>
              <a:rPr lang="en-US" dirty="0"/>
              <a:t>Is the Alleged Exclusionary Strategy Likely Profitable?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10972800" cy="4892675"/>
          </a:xfrm>
        </p:spPr>
        <p:txBody>
          <a:bodyPr/>
          <a:lstStyle/>
          <a:p>
            <a:r>
              <a:rPr lang="en-US" sz="2400" dirty="0"/>
              <a:t>Exclusion may be costly to excluding firm (“raise own costs”)</a:t>
            </a:r>
          </a:p>
          <a:p>
            <a:r>
              <a:rPr lang="en-US" sz="2400" dirty="0"/>
              <a:t>Can it “recoup” the money spent on exclusion strategy?</a:t>
            </a:r>
          </a:p>
          <a:p>
            <a:pPr lvl="1"/>
            <a:r>
              <a:rPr lang="en-US" sz="2000" dirty="0"/>
              <a:t>Profitability depends on market structure and effects</a:t>
            </a:r>
          </a:p>
          <a:p>
            <a:pPr lvl="1"/>
            <a:r>
              <a:rPr lang="en-US" sz="2000" dirty="0"/>
              <a:t>Benefits to exclusion involve increased market power, which suggests profitability </a:t>
            </a:r>
          </a:p>
          <a:p>
            <a:pPr lvl="2"/>
            <a:r>
              <a:rPr lang="en-US" sz="1800" dirty="0">
                <a:solidFill>
                  <a:srgbClr val="C00000"/>
                </a:solidFill>
              </a:rPr>
              <a:t>Excluding firm is “purchasing market power,” not just an input</a:t>
            </a:r>
          </a:p>
          <a:p>
            <a:pPr lvl="2"/>
            <a:r>
              <a:rPr lang="en-US" sz="1800" dirty="0"/>
              <a:t>Raise prices</a:t>
            </a:r>
          </a:p>
          <a:p>
            <a:pPr lvl="2"/>
            <a:r>
              <a:rPr lang="en-US" sz="1800" dirty="0"/>
              <a:t>Prevent prices from falling (and increased sales at supra-competitive prices)</a:t>
            </a:r>
          </a:p>
          <a:p>
            <a:r>
              <a:rPr lang="en-US" sz="2600" dirty="0"/>
              <a:t>But, if recoupment is not likely, that fact raises questions about validity of plaintiff’s case.</a:t>
            </a:r>
          </a:p>
          <a:p>
            <a:pPr lvl="1"/>
            <a:r>
              <a:rPr lang="en-US" sz="2200" dirty="0"/>
              <a:t>Why would defendant undertake the conduct, if unprofitable overall?</a:t>
            </a:r>
          </a:p>
          <a:p>
            <a:pPr lvl="1"/>
            <a:r>
              <a:rPr lang="en-US" sz="2200" dirty="0"/>
              <a:t>Erroneous strategy analysis?</a:t>
            </a:r>
          </a:p>
          <a:p>
            <a:pPr lvl="1"/>
            <a:r>
              <a:rPr lang="en-US" sz="2200" dirty="0"/>
              <a:t>Desire to establish a reputation to deter competitors in the future or in other markets?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694CCD-32F1-46E2-A9F9-56F5F96798E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29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396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314325"/>
            <a:ext cx="7467600" cy="1143000"/>
          </a:xfrm>
          <a:noFill/>
        </p:spPr>
        <p:txBody>
          <a:bodyPr/>
          <a:lstStyle/>
          <a:p>
            <a:pPr eaLnBrk="1" hangingPunct="1"/>
            <a:r>
              <a:rPr lang="en-US" dirty="0">
                <a:latin typeface="Times New Roman" pitchFamily="18" charset="0"/>
                <a:cs typeface="Times New Roman" pitchFamily="18" charset="0"/>
              </a:rPr>
              <a:t>Collusion and Exclusion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370965"/>
            <a:ext cx="8229600" cy="51974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b="1" i="1" dirty="0"/>
              <a:t>Two anticompetitive ways to achieve, maintain and then exercise market power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b="1" i="1" u="sng" dirty="0">
                <a:solidFill>
                  <a:srgbClr val="C00000"/>
                </a:solidFill>
              </a:rPr>
              <a:t>Collusion</a:t>
            </a:r>
            <a:r>
              <a:rPr lang="en-US" sz="2000" dirty="0"/>
              <a:t>: Marry your competitors (“classical” market power)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800" dirty="0"/>
              <a:t>“Reduce own output”</a:t>
            </a:r>
            <a:br>
              <a:rPr lang="en-US" sz="1600" dirty="0"/>
            </a:br>
            <a:endParaRPr lang="en-US" sz="1600" dirty="0"/>
          </a:p>
          <a:p>
            <a:pPr lvl="1" eaLnBrk="1" hangingPunct="1">
              <a:lnSpc>
                <a:spcPct val="80000"/>
              </a:lnSpc>
            </a:pPr>
            <a:r>
              <a:rPr lang="en-US" sz="2000" b="1" i="1" u="sng" dirty="0">
                <a:solidFill>
                  <a:srgbClr val="C00000"/>
                </a:solidFill>
              </a:rPr>
              <a:t>Exclusion</a:t>
            </a:r>
            <a:r>
              <a:rPr lang="en-US" sz="2000" dirty="0"/>
              <a:t>: Kill/maim your competitors (“exclusionary” market power) 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800" dirty="0"/>
              <a:t>“Induce rivals to reduce their output”</a:t>
            </a:r>
            <a:br>
              <a:rPr lang="en-US" sz="1600" dirty="0"/>
            </a:br>
            <a:endParaRPr lang="en-US" sz="1600" dirty="0"/>
          </a:p>
          <a:p>
            <a:pPr eaLnBrk="1" hangingPunct="1">
              <a:lnSpc>
                <a:spcPct val="80000"/>
              </a:lnSpc>
            </a:pPr>
            <a:r>
              <a:rPr lang="en-US" sz="2400" dirty="0"/>
              <a:t>Both harm consumers and reduce efficiency</a:t>
            </a:r>
            <a:br>
              <a:rPr lang="en-US" sz="2400" dirty="0"/>
            </a:br>
            <a:endParaRPr lang="en-US" sz="2400" dirty="0"/>
          </a:p>
          <a:p>
            <a:pPr eaLnBrk="1" hangingPunct="1">
              <a:lnSpc>
                <a:spcPct val="80000"/>
              </a:lnSpc>
            </a:pPr>
            <a:r>
              <a:rPr lang="en-US" sz="2400" dirty="0"/>
              <a:t>Both lead to cartels/monopoly/market power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i="1" u="sng" dirty="0"/>
              <a:t>Collusion</a:t>
            </a:r>
            <a:r>
              <a:rPr lang="en-US" sz="2000" dirty="0"/>
              <a:t>: cartel; shared monopoly; coordination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i="1" u="sng" dirty="0"/>
              <a:t>Exclusion</a:t>
            </a:r>
            <a:r>
              <a:rPr lang="en-US" sz="2000" dirty="0"/>
              <a:t>: single firm monopoly; </a:t>
            </a:r>
            <a:r>
              <a:rPr lang="en-US" sz="2000" dirty="0">
                <a:solidFill>
                  <a:srgbClr val="C00000"/>
                </a:solidFill>
              </a:rPr>
              <a:t>“involuntary” cartel</a:t>
            </a:r>
          </a:p>
          <a:p>
            <a:pPr marL="457200" lvl="1" indent="0" eaLnBrk="1" hangingPunct="1">
              <a:lnSpc>
                <a:spcPct val="80000"/>
              </a:lnSpc>
              <a:buNone/>
            </a:pPr>
            <a:endParaRPr lang="en-US" sz="2000" dirty="0"/>
          </a:p>
          <a:p>
            <a:pPr eaLnBrk="1" hangingPunct="1">
              <a:lnSpc>
                <a:spcPct val="80000"/>
              </a:lnSpc>
            </a:pPr>
            <a:r>
              <a:rPr lang="en-US" sz="2400" dirty="0"/>
              <a:t>Interaction of collusion and exclusion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/>
              <a:t>Substitutes or complements in creating monopoly power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/>
              <a:t>Can occur separately or together (in a reinforcing way)</a:t>
            </a:r>
          </a:p>
          <a:p>
            <a:pPr marL="457200" lvl="1" indent="0" eaLnBrk="1" hangingPunct="1">
              <a:lnSpc>
                <a:spcPct val="80000"/>
              </a:lnSpc>
              <a:buNone/>
            </a:pPr>
            <a:endParaRPr lang="en-US" sz="2000" dirty="0"/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sz="2000" dirty="0"/>
          </a:p>
          <a:p>
            <a:pPr eaLnBrk="1" hangingPunct="1">
              <a:lnSpc>
                <a:spcPct val="80000"/>
              </a:lnSpc>
            </a:pPr>
            <a:endParaRPr lang="en-US" sz="1400" dirty="0"/>
          </a:p>
          <a:p>
            <a:pPr eaLnBrk="1" hangingPunct="1">
              <a:lnSpc>
                <a:spcPct val="80000"/>
              </a:lnSpc>
            </a:pPr>
            <a:endParaRPr lang="en-US" sz="1400" dirty="0"/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000" dirty="0"/>
              <a:t> 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2C584C8-3A16-4D3D-85AB-C5B746F3FB5A}" type="slidenum">
              <a:rPr lang="en-US" smtClean="0">
                <a:solidFill>
                  <a:srgbClr val="000000"/>
                </a:solidFill>
              </a:rPr>
              <a:pPr eaLnBrk="1" hangingPunct="1"/>
              <a:t>3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1185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080"/>
            <a:ext cx="11125200" cy="1143000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latin typeface="Times New Roman" pitchFamily="18" charset="0"/>
                <a:cs typeface="Times New Roman" pitchFamily="18" charset="0"/>
              </a:rPr>
              <a:t>Why Would the Asphalt Suppliers Support the Cartel in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JTC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07440"/>
            <a:ext cx="9372600" cy="5095875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400" b="1" i="1" dirty="0">
                <a:solidFill>
                  <a:srgbClr val="C00000"/>
                </a:solidFill>
              </a:rPr>
              <a:t>Suppliers harmed by applicator cartel</a:t>
            </a:r>
          </a:p>
          <a:p>
            <a:pPr lvl="1">
              <a:spcBef>
                <a:spcPts val="600"/>
              </a:spcBef>
            </a:pPr>
            <a:r>
              <a:rPr lang="en-US" sz="2000" dirty="0"/>
              <a:t>Boycotting JTC reduces asphalt sales</a:t>
            </a:r>
          </a:p>
          <a:p>
            <a:pPr lvl="1">
              <a:spcBef>
                <a:spcPts val="600"/>
              </a:spcBef>
            </a:pPr>
            <a:r>
              <a:rPr lang="en-US" sz="2000" dirty="0"/>
              <a:t>Applicator cartel will raise prices, which will reduce need for asphalt</a:t>
            </a:r>
            <a:br>
              <a:rPr lang="en-US" sz="2000" dirty="0"/>
            </a:br>
            <a:endParaRPr lang="en-US" sz="2000" dirty="0"/>
          </a:p>
          <a:p>
            <a:pPr>
              <a:spcBef>
                <a:spcPts val="600"/>
              </a:spcBef>
            </a:pPr>
            <a:r>
              <a:rPr lang="en-US" sz="2400" b="1" i="1" dirty="0">
                <a:solidFill>
                  <a:srgbClr val="C00000"/>
                </a:solidFill>
              </a:rPr>
              <a:t>Suppliers’ incentives to protect competition are weak</a:t>
            </a:r>
          </a:p>
          <a:p>
            <a:pPr lvl="1">
              <a:spcBef>
                <a:spcPts val="600"/>
              </a:spcBef>
            </a:pPr>
            <a:r>
              <a:rPr lang="en-US" sz="2000" dirty="0"/>
              <a:t>Deterrence of cartel is a “public good,” subject to “free rider” problems</a:t>
            </a:r>
          </a:p>
          <a:p>
            <a:pPr lvl="1">
              <a:spcBef>
                <a:spcPts val="600"/>
              </a:spcBef>
            </a:pPr>
            <a:r>
              <a:rPr lang="en-US" sz="2000" dirty="0"/>
              <a:t>Much of the harm is borne by consumers, not suppliers</a:t>
            </a:r>
          </a:p>
          <a:p>
            <a:pPr lvl="1">
              <a:spcBef>
                <a:spcPts val="600"/>
              </a:spcBef>
            </a:pPr>
            <a:r>
              <a:rPr lang="en-US" sz="2000" dirty="0"/>
              <a:t>Consumers also have weak incentive to counter cartel</a:t>
            </a:r>
          </a:p>
          <a:p>
            <a:pPr lvl="1">
              <a:spcBef>
                <a:spcPts val="600"/>
              </a:spcBef>
            </a:pPr>
            <a:endParaRPr lang="en-US" sz="2000" dirty="0"/>
          </a:p>
          <a:p>
            <a:pPr>
              <a:spcBef>
                <a:spcPts val="600"/>
              </a:spcBef>
            </a:pPr>
            <a:r>
              <a:rPr lang="en-US" sz="2400" b="1" i="1" dirty="0">
                <a:solidFill>
                  <a:srgbClr val="C00000"/>
                </a:solidFill>
              </a:rPr>
              <a:t>Cartel can devise a mutually profitable solution</a:t>
            </a:r>
          </a:p>
          <a:p>
            <a:pPr lvl="1">
              <a:spcBef>
                <a:spcPts val="600"/>
              </a:spcBef>
            </a:pPr>
            <a:r>
              <a:rPr lang="en-US" sz="2000" b="1" dirty="0"/>
              <a:t>Cartel profits create a “compensation fund” to purchase market power,. </a:t>
            </a:r>
          </a:p>
          <a:p>
            <a:pPr lvl="2">
              <a:spcBef>
                <a:spcPts val="600"/>
              </a:spcBef>
            </a:pPr>
            <a:r>
              <a:rPr lang="en-US" sz="1600" dirty="0"/>
              <a:t>Cartel can share cartel profits with asphalt suppliers </a:t>
            </a:r>
          </a:p>
          <a:p>
            <a:pPr lvl="2">
              <a:spcBef>
                <a:spcPts val="600"/>
              </a:spcBef>
            </a:pPr>
            <a:r>
              <a:rPr lang="en-US" sz="1600" dirty="0"/>
              <a:t>Pay above-market input prices to suppliers</a:t>
            </a:r>
          </a:p>
          <a:p>
            <a:pPr lvl="1">
              <a:spcBef>
                <a:spcPts val="600"/>
              </a:spcBef>
            </a:pPr>
            <a:r>
              <a:rPr lang="en-US" sz="2000" dirty="0"/>
              <a:t>This is not available to the victim (JTC) if its entry creates a </a:t>
            </a:r>
            <a:br>
              <a:rPr lang="en-US" sz="2000" dirty="0"/>
            </a:br>
            <a:r>
              <a:rPr lang="en-US" sz="2000" i="1" dirty="0"/>
              <a:t>more competitive market</a:t>
            </a:r>
          </a:p>
          <a:p>
            <a:pPr lvl="1">
              <a:spcBef>
                <a:spcPts val="600"/>
              </a:spcBef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  <a:p>
            <a:fld id="{21389D86-2442-4029-8BA2-9F3867D42326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9164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397669"/>
            <a:ext cx="7467600" cy="1143000"/>
          </a:xfrm>
        </p:spPr>
        <p:txBody>
          <a:bodyPr/>
          <a:lstStyle/>
          <a:p>
            <a:pPr algn="l"/>
            <a:r>
              <a:rPr lang="en-US" dirty="0"/>
              <a:t>Why Can’t </a:t>
            </a:r>
            <a:r>
              <a:rPr lang="en-US" dirty="0" err="1"/>
              <a:t>JTC</a:t>
            </a:r>
            <a:r>
              <a:rPr lang="en-US" dirty="0"/>
              <a:t> Protect Itself?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Can JTC outbid </a:t>
            </a:r>
            <a:r>
              <a:rPr lang="en-US" sz="2400" dirty="0" err="1"/>
              <a:t>Piasa</a:t>
            </a:r>
            <a:r>
              <a:rPr lang="en-US" sz="2400" dirty="0"/>
              <a:t> et al, to counter refusal to deal?</a:t>
            </a:r>
          </a:p>
          <a:p>
            <a:r>
              <a:rPr lang="en-US" sz="2400" dirty="0"/>
              <a:t>Cartel bidding advantages</a:t>
            </a:r>
          </a:p>
          <a:p>
            <a:pPr lvl="1"/>
            <a:r>
              <a:rPr lang="en-US" sz="2000" dirty="0"/>
              <a:t>If it wins, cartel maintains </a:t>
            </a:r>
            <a:r>
              <a:rPr lang="en-US" sz="2000" u="sng" dirty="0"/>
              <a:t>monopoly</a:t>
            </a:r>
            <a:r>
              <a:rPr lang="en-US" sz="2000" dirty="0"/>
              <a:t> profits</a:t>
            </a:r>
          </a:p>
          <a:p>
            <a:pPr lvl="1"/>
            <a:r>
              <a:rPr lang="en-US" sz="2000" dirty="0"/>
              <a:t>If JTC wins, it obtains only </a:t>
            </a:r>
            <a:r>
              <a:rPr lang="en-US" sz="2000" u="sng" dirty="0"/>
              <a:t>competitive</a:t>
            </a:r>
            <a:r>
              <a:rPr lang="en-US" sz="2000" dirty="0"/>
              <a:t> profits</a:t>
            </a:r>
          </a:p>
          <a:p>
            <a:pPr lvl="1"/>
            <a:r>
              <a:rPr lang="en-US" sz="2000" dirty="0"/>
              <a:t>In short, cartel is purchasing market power, whereas JTC is only purchasing asphalt (“market power fund”)</a:t>
            </a:r>
          </a:p>
          <a:p>
            <a:r>
              <a:rPr lang="en-US" sz="2400" dirty="0"/>
              <a:t>Outbidding cartel will raise </a:t>
            </a:r>
            <a:r>
              <a:rPr lang="en-US" sz="2000" dirty="0"/>
              <a:t>JTC’s</a:t>
            </a:r>
            <a:r>
              <a:rPr lang="en-US" sz="2400" dirty="0"/>
              <a:t> costs, which will lead to higher consumer prices</a:t>
            </a:r>
          </a:p>
          <a:p>
            <a:r>
              <a:rPr lang="en-US" sz="2400" dirty="0"/>
              <a:t>In some matters, exclusives are acquired before the entry, so no bidding competition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694CCD-32F1-46E2-A9F9-56F5F96798E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31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397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139667"/>
            <a:ext cx="7620000" cy="1143000"/>
          </a:xfrm>
          <a:noFill/>
        </p:spPr>
        <p:txBody>
          <a:bodyPr>
            <a:noAutofit/>
          </a:bodyPr>
          <a:lstStyle/>
          <a:p>
            <a:pPr eaLnBrk="1" hangingPunct="1">
              <a:lnSpc>
                <a:spcPct val="85000"/>
              </a:lnSpc>
            </a:pPr>
            <a:r>
              <a:rPr lang="en-US" sz="2800" dirty="0">
                <a:solidFill>
                  <a:schemeClr val="tx1"/>
                </a:solidFill>
              </a:rPr>
              <a:t>Illustrating Monopolist’s Bidding Advantage: </a:t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sz="2800" i="1" dirty="0">
                <a:solidFill>
                  <a:schemeClr val="tx1"/>
                </a:solidFill>
              </a:rPr>
              <a:t>“Exclusion Value” of Maintaining Market Power </a:t>
            </a: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287727"/>
              </p:ext>
            </p:extLst>
          </p:nvPr>
        </p:nvGraphicFramePr>
        <p:xfrm>
          <a:off x="1676400" y="1447800"/>
          <a:ext cx="9185275" cy="4954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3" imgW="3968620" imgH="2571958" progId="Excel.Sheet.8">
                  <p:embed/>
                </p:oleObj>
              </mc:Choice>
              <mc:Fallback>
                <p:oleObj name="Worksheet" r:id="rId3" imgW="3968620" imgH="2571958" progId="Excel.Sheet.8">
                  <p:embed/>
                  <p:pic>
                    <p:nvPicPr>
                      <p:cNvPr id="1026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1447800"/>
                        <a:ext cx="9185275" cy="4954588"/>
                      </a:xfrm>
                      <a:prstGeom prst="rect">
                        <a:avLst/>
                      </a:prstGeom>
                      <a:noFill/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18CB050-EC50-4CAC-A135-A07974EB6EF7}" type="slidenum">
              <a:rPr lang="en-US" smtClean="0"/>
              <a:pPr eaLnBrk="1" hangingPunct="1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77185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10972800" cy="1143000"/>
          </a:xfrm>
        </p:spPr>
        <p:txBody>
          <a:bodyPr/>
          <a:lstStyle/>
          <a:p>
            <a:pPr algn="l"/>
            <a:r>
              <a:rPr lang="en-US" sz="2800" dirty="0"/>
              <a:t>What if Excluded Rival is Less Efficient Than the Monopolist? </a:t>
            </a:r>
            <a:br>
              <a:rPr lang="en-US" sz="2800" dirty="0"/>
            </a:br>
            <a:r>
              <a:rPr lang="en-US" sz="2800" i="1" dirty="0"/>
              <a:t>Should That Matter?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600200"/>
            <a:ext cx="9067800" cy="4724400"/>
          </a:xfrm>
        </p:spPr>
        <p:txBody>
          <a:bodyPr/>
          <a:lstStyle/>
          <a:p>
            <a:r>
              <a:rPr lang="en-US" sz="2400" dirty="0"/>
              <a:t>Some argue that only “equally efficient” competitors are deserving of antitrust protection </a:t>
            </a:r>
          </a:p>
          <a:p>
            <a:r>
              <a:rPr lang="en-US" sz="2400" dirty="0"/>
              <a:t>But, given consumer welfare standard ….	</a:t>
            </a:r>
          </a:p>
          <a:p>
            <a:pPr lvl="1"/>
            <a:r>
              <a:rPr lang="en-US" sz="2000" dirty="0"/>
              <a:t>Less efficient competitors are critical to the competitive process</a:t>
            </a:r>
          </a:p>
          <a:p>
            <a:pPr lvl="1"/>
            <a:r>
              <a:rPr lang="en-US" sz="2000" dirty="0"/>
              <a:t>Successful entry into monopoly market (or threatened/potential entry) by a less efficient entrant causes prices to fall and consumers to benefit</a:t>
            </a:r>
          </a:p>
          <a:p>
            <a:pPr lvl="1"/>
            <a:r>
              <a:rPr lang="en-US" sz="2000" dirty="0"/>
              <a:t>The less efficient entrant may soon become an equally (or more) efficient competitor, once it becomes established</a:t>
            </a:r>
          </a:p>
          <a:p>
            <a:r>
              <a:rPr lang="en-US" sz="2400" dirty="0"/>
              <a:t>This argument conceivably could apply under aggregate welfare standard</a:t>
            </a:r>
          </a:p>
          <a:p>
            <a:pPr lvl="1"/>
            <a:r>
              <a:rPr lang="en-US" sz="2000" dirty="0"/>
              <a:t>But under this standard, the harms to the competitors are counted in the welfare balance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694CCD-32F1-46E2-A9F9-56F5F96798E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33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0479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0F672-85AB-4427-89E0-C1639114B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Moderate Entrant Variable Cost Disadvantage Constrains the Potential Price Increase: </a:t>
            </a:r>
            <a:r>
              <a:rPr lang="en-US" i="1" dirty="0"/>
              <a:t>“Limit Pricing”</a:t>
            </a: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8C172D-98A0-4A9C-8CAC-0961937945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836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23C5BD6-5088-46B2-B76A-C0DA6150B77B}"/>
              </a:ext>
            </a:extLst>
          </p:cNvPr>
          <p:cNvGrpSpPr/>
          <p:nvPr/>
        </p:nvGrpSpPr>
        <p:grpSpPr>
          <a:xfrm>
            <a:off x="695825" y="2604153"/>
            <a:ext cx="3682705" cy="3420409"/>
            <a:chOff x="3561573" y="143757"/>
            <a:chExt cx="3682705" cy="3420409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BE1404C-7237-4686-8BB4-6935685C82AA}"/>
                </a:ext>
              </a:extLst>
            </p:cNvPr>
            <p:cNvGrpSpPr/>
            <p:nvPr/>
          </p:nvGrpSpPr>
          <p:grpSpPr>
            <a:xfrm>
              <a:off x="3561573" y="143757"/>
              <a:ext cx="3682705" cy="3141484"/>
              <a:chOff x="3561573" y="143757"/>
              <a:chExt cx="3682705" cy="3141484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617EDCA2-ECA5-4394-9098-DC75C1ECD81E}"/>
                  </a:ext>
                </a:extLst>
              </p:cNvPr>
              <p:cNvGrpSpPr/>
              <p:nvPr/>
            </p:nvGrpSpPr>
            <p:grpSpPr>
              <a:xfrm>
                <a:off x="3951588" y="143757"/>
                <a:ext cx="3242821" cy="3101419"/>
                <a:chOff x="3403076" y="904973"/>
                <a:chExt cx="3242821" cy="3101419"/>
              </a:xfrm>
            </p:grpSpPr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4A9E4028-D2BF-4A68-92BC-21DA437D7AC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403076" y="904973"/>
                  <a:ext cx="0" cy="3101419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F4AA20F4-D7F3-4F3A-95C2-8A47ADADDC17}"/>
                    </a:ext>
                  </a:extLst>
                </p:cNvPr>
                <p:cNvCxnSpPr/>
                <p:nvPr/>
              </p:nvCxnSpPr>
              <p:spPr>
                <a:xfrm>
                  <a:off x="3403076" y="4006392"/>
                  <a:ext cx="3242821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E6889666-AE8C-4C4F-B69D-9EC9CD35DAB6}"/>
                  </a:ext>
                </a:extLst>
              </p:cNvPr>
              <p:cNvCxnSpPr/>
              <p:nvPr/>
            </p:nvCxnSpPr>
            <p:spPr>
              <a:xfrm>
                <a:off x="4270342" y="273377"/>
                <a:ext cx="2413262" cy="2642532"/>
              </a:xfrm>
              <a:prstGeom prst="line">
                <a:avLst/>
              </a:prstGeom>
              <a:ln w="2857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7E19915B-2B99-4DEC-8BBC-C74D44004EF0}"/>
                  </a:ext>
                </a:extLst>
              </p:cNvPr>
              <p:cNvCxnSpPr/>
              <p:nvPr/>
            </p:nvCxnSpPr>
            <p:spPr>
              <a:xfrm>
                <a:off x="3951588" y="1432874"/>
                <a:ext cx="1355703" cy="0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C658EC30-7691-4E4A-B338-F8126BA37E39}"/>
                  </a:ext>
                </a:extLst>
              </p:cNvPr>
              <p:cNvCxnSpPr/>
              <p:nvPr/>
            </p:nvCxnSpPr>
            <p:spPr>
              <a:xfrm>
                <a:off x="5288437" y="1414021"/>
                <a:ext cx="0" cy="1831155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78144275-8030-4076-9C90-95771BF1B0DC}"/>
                  </a:ext>
                </a:extLst>
              </p:cNvPr>
              <p:cNvCxnSpPr/>
              <p:nvPr/>
            </p:nvCxnSpPr>
            <p:spPr>
              <a:xfrm>
                <a:off x="3951588" y="1989056"/>
                <a:ext cx="2986540" cy="0"/>
              </a:xfrm>
              <a:prstGeom prst="line">
                <a:avLst/>
              </a:prstGeom>
              <a:ln w="28575"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CAB193F2-BFB6-447D-92CE-005054A35CD1}"/>
                  </a:ext>
                </a:extLst>
              </p:cNvPr>
              <p:cNvCxnSpPr/>
              <p:nvPr/>
            </p:nvCxnSpPr>
            <p:spPr>
              <a:xfrm>
                <a:off x="3951588" y="2102177"/>
                <a:ext cx="1996725" cy="0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BB7A3817-45BD-473D-9966-0DB305809CC4}"/>
                  </a:ext>
                </a:extLst>
              </p:cNvPr>
              <p:cNvCxnSpPr/>
              <p:nvPr/>
            </p:nvCxnSpPr>
            <p:spPr>
              <a:xfrm>
                <a:off x="5957740" y="2092751"/>
                <a:ext cx="0" cy="1192490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24CF9DCE-7056-42D0-AA9E-64EA561FC4C1}"/>
                  </a:ext>
                </a:extLst>
              </p:cNvPr>
              <p:cNvCxnSpPr/>
              <p:nvPr/>
            </p:nvCxnSpPr>
            <p:spPr>
              <a:xfrm>
                <a:off x="3951588" y="2733773"/>
                <a:ext cx="298654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0CB7980-545D-4432-BA8C-DB88B782F937}"/>
                  </a:ext>
                </a:extLst>
              </p:cNvPr>
              <p:cNvSpPr txBox="1"/>
              <p:nvPr/>
            </p:nvSpPr>
            <p:spPr>
              <a:xfrm>
                <a:off x="3561573" y="1197207"/>
                <a:ext cx="4267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P</a:t>
                </a:r>
                <a:r>
                  <a:rPr lang="en-US" baseline="-25000" dirty="0"/>
                  <a:t>m</a:t>
                </a:r>
                <a:endParaRPr lang="en-US" dirty="0"/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D115BA2-E33C-4E04-BAC7-E054B983AA0E}"/>
                  </a:ext>
                </a:extLst>
              </p:cNvPr>
              <p:cNvSpPr txBox="1"/>
              <p:nvPr/>
            </p:nvSpPr>
            <p:spPr>
              <a:xfrm>
                <a:off x="3561573" y="1889231"/>
                <a:ext cx="3674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P</a:t>
                </a:r>
                <a:r>
                  <a:rPr lang="en-US" baseline="-25000" dirty="0"/>
                  <a:t>L</a:t>
                </a:r>
                <a:endParaRPr lang="en-US" dirty="0"/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A5ED3BE-3F79-4BB2-8A0C-1BEBBD351C4F}"/>
                  </a:ext>
                </a:extLst>
              </p:cNvPr>
              <p:cNvSpPr txBox="1"/>
              <p:nvPr/>
            </p:nvSpPr>
            <p:spPr>
              <a:xfrm>
                <a:off x="6812750" y="2435477"/>
                <a:ext cx="4315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C</a:t>
                </a:r>
                <a:r>
                  <a:rPr lang="en-US" baseline="-25000" dirty="0"/>
                  <a:t>m</a:t>
                </a:r>
                <a:endParaRPr lang="en-US" dirty="0"/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1399344-187E-4D8B-AE91-CCB81AD4C15D}"/>
                  </a:ext>
                </a:extLst>
              </p:cNvPr>
              <p:cNvSpPr txBox="1"/>
              <p:nvPr/>
            </p:nvSpPr>
            <p:spPr>
              <a:xfrm>
                <a:off x="6748385" y="1686891"/>
                <a:ext cx="3834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C</a:t>
                </a:r>
                <a:r>
                  <a:rPr lang="en-US" baseline="-25000" dirty="0"/>
                  <a:t>E</a:t>
                </a:r>
                <a:endParaRPr lang="en-US" dirty="0"/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8ECAE58-FB26-4009-AA9A-499B8E55D57D}"/>
                  </a:ext>
                </a:extLst>
              </p:cNvPr>
              <p:cNvSpPr txBox="1"/>
              <p:nvPr/>
            </p:nvSpPr>
            <p:spPr>
              <a:xfrm>
                <a:off x="5245665" y="1108322"/>
                <a:ext cx="3690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m</a:t>
                </a: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DC36FD4-591E-47CE-B6B3-AA9D763DABBF}"/>
                </a:ext>
              </a:extLst>
            </p:cNvPr>
            <p:cNvSpPr txBox="1"/>
            <p:nvPr/>
          </p:nvSpPr>
          <p:spPr>
            <a:xfrm>
              <a:off x="5113203" y="3194834"/>
              <a:ext cx="4635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Q</a:t>
              </a:r>
              <a:r>
                <a:rPr lang="en-US" baseline="-25000" dirty="0" err="1"/>
                <a:t>m</a:t>
              </a:r>
              <a:endParaRPr lang="en-US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BAABC61-25D8-4662-8584-F1136C1F6AD4}"/>
                </a:ext>
              </a:extLst>
            </p:cNvPr>
            <p:cNvSpPr txBox="1"/>
            <p:nvPr/>
          </p:nvSpPr>
          <p:spPr>
            <a:xfrm>
              <a:off x="5746174" y="3187599"/>
              <a:ext cx="4042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Q</a:t>
              </a:r>
              <a:r>
                <a:rPr lang="en-US" baseline="-25000" dirty="0" err="1"/>
                <a:t>L</a:t>
              </a:r>
              <a:endParaRPr lang="en-US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5198B600-9B18-453E-843D-D94634143B65}"/>
              </a:ext>
            </a:extLst>
          </p:cNvPr>
          <p:cNvSpPr txBox="1"/>
          <p:nvPr/>
        </p:nvSpPr>
        <p:spPr>
          <a:xfrm>
            <a:off x="5271453" y="1583559"/>
            <a:ext cx="5199584" cy="397031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Diagram shows rapid entrant with a cost disadvantage C</a:t>
            </a:r>
            <a:r>
              <a:rPr lang="en-US" b="1" baseline="-25000" dirty="0">
                <a:solidFill>
                  <a:srgbClr val="0070C0"/>
                </a:solidFill>
              </a:rPr>
              <a:t>E</a:t>
            </a:r>
            <a:r>
              <a:rPr lang="en-US" b="1" dirty="0">
                <a:solidFill>
                  <a:srgbClr val="0070C0"/>
                </a:solidFill>
              </a:rPr>
              <a:t> &gt; Cm, but its variable costs C</a:t>
            </a:r>
            <a:r>
              <a:rPr lang="en-US" b="1" baseline="-25000" dirty="0">
                <a:solidFill>
                  <a:srgbClr val="0070C0"/>
                </a:solidFill>
              </a:rPr>
              <a:t>E</a:t>
            </a:r>
            <a:r>
              <a:rPr lang="en-US" b="1" dirty="0">
                <a:solidFill>
                  <a:srgbClr val="0070C0"/>
                </a:solidFill>
              </a:rPr>
              <a:t> are less than the monopoly price Pm.  </a:t>
            </a:r>
            <a:r>
              <a:rPr lang="en-US" b="1" dirty="0">
                <a:solidFill>
                  <a:srgbClr val="C00000"/>
                </a:solidFill>
              </a:rPr>
              <a:t>So, the monopolist (or merged firm) cannot ignore the potential of entry.  </a:t>
            </a:r>
          </a:p>
          <a:p>
            <a:endParaRPr lang="en-US" b="1" dirty="0">
              <a:solidFill>
                <a:srgbClr val="C00000"/>
              </a:solidFill>
            </a:endParaRPr>
          </a:p>
          <a:p>
            <a:r>
              <a:rPr lang="en-US" b="1" dirty="0">
                <a:solidFill>
                  <a:srgbClr val="0070C0"/>
                </a:solidFill>
              </a:rPr>
              <a:t>If it faces a threat of entry from this entrant, its </a:t>
            </a:r>
            <a:r>
              <a:rPr lang="en-US" b="1" dirty="0">
                <a:solidFill>
                  <a:srgbClr val="C00000"/>
                </a:solidFill>
              </a:rPr>
              <a:t>price increases are limited to a price level (slightly) below the entrant’s variable costs. </a:t>
            </a:r>
            <a:br>
              <a:rPr lang="en-US" b="1" dirty="0">
                <a:solidFill>
                  <a:srgbClr val="0070C0"/>
                </a:solidFill>
              </a:rPr>
            </a:br>
            <a:br>
              <a:rPr lang="en-US" b="1" dirty="0">
                <a:solidFill>
                  <a:srgbClr val="0070C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This price is called the “Limit Price.”</a:t>
            </a:r>
          </a:p>
          <a:p>
            <a:endParaRPr lang="en-US" b="1" dirty="0">
              <a:solidFill>
                <a:srgbClr val="0070C0"/>
              </a:solidFill>
            </a:endParaRPr>
          </a:p>
          <a:p>
            <a:r>
              <a:rPr lang="en-US" b="1" dirty="0">
                <a:solidFill>
                  <a:srgbClr val="C00000"/>
                </a:solidFill>
              </a:rPr>
              <a:t>If C</a:t>
            </a:r>
            <a:r>
              <a:rPr lang="en-US" b="1" baseline="-25000" dirty="0">
                <a:solidFill>
                  <a:srgbClr val="C00000"/>
                </a:solidFill>
              </a:rPr>
              <a:t>E</a:t>
            </a:r>
            <a:r>
              <a:rPr lang="en-US" b="1" dirty="0">
                <a:solidFill>
                  <a:srgbClr val="C00000"/>
                </a:solidFill>
              </a:rPr>
              <a:t>  </a:t>
            </a:r>
            <a:r>
              <a:rPr lang="en-US" b="1" dirty="0">
                <a:solidFill>
                  <a:srgbClr val="C00000"/>
                </a:solidFill>
                <a:sym typeface="Wingdings" panose="05000000000000000000" pitchFamily="2" charset="2"/>
              </a:rPr>
              <a:t> Cm</a:t>
            </a:r>
            <a:r>
              <a:rPr lang="en-US" b="1" dirty="0">
                <a:solidFill>
                  <a:srgbClr val="0070C0"/>
                </a:solidFill>
                <a:sym typeface="Wingdings" panose="05000000000000000000" pitchFamily="2" charset="2"/>
              </a:rPr>
              <a:t>, then monopolist (or merged firm) cannot raise even by a SSNIP.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656952F-AB59-40A0-BE3A-54DAA38F08F0}"/>
              </a:ext>
            </a:extLst>
          </p:cNvPr>
          <p:cNvSpPr txBox="1"/>
          <p:nvPr/>
        </p:nvSpPr>
        <p:spPr>
          <a:xfrm>
            <a:off x="4654314" y="5745637"/>
            <a:ext cx="5199584" cy="923330"/>
          </a:xfrm>
          <a:prstGeom prst="rect">
            <a:avLst/>
          </a:prstGeom>
          <a:solidFill>
            <a:srgbClr val="FFC000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But recall the key assumption of No Sunk Costs. </a:t>
            </a:r>
            <a:br>
              <a:rPr lang="en-US" b="1" dirty="0">
                <a:solidFill>
                  <a:srgbClr val="0070C0"/>
                </a:solidFill>
              </a:rPr>
            </a:br>
            <a:r>
              <a:rPr lang="en-US" b="1" dirty="0">
                <a:solidFill>
                  <a:srgbClr val="0070C0"/>
                </a:solidFill>
              </a:rPr>
              <a:t>If there are Sunk Costs, then the “price war” model applies instead.</a:t>
            </a:r>
          </a:p>
        </p:txBody>
      </p:sp>
    </p:spTree>
    <p:extLst>
      <p:ext uri="{BB962C8B-B14F-4D97-AF65-F5344CB8AC3E}">
        <p14:creationId xmlns:p14="http://schemas.microsoft.com/office/powerpoint/2010/main" val="422867867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3600" y="3151187"/>
            <a:ext cx="7772400" cy="1470025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Customer Foreclosure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Lorain Journal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077200" y="6245225"/>
            <a:ext cx="2133600" cy="476250"/>
          </a:xfrm>
        </p:spPr>
        <p:txBody>
          <a:bodyPr/>
          <a:lstStyle/>
          <a:p>
            <a:pPr>
              <a:defRPr/>
            </a:pPr>
            <a:fld id="{26ADCD38-4054-49BC-B7F3-29444567E1AD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35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67436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1676400" y="304800"/>
            <a:ext cx="8534400" cy="1143000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Customer Foreclosure: 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i="1" dirty="0">
                <a:latin typeface="Times New Roman" pitchFamily="18" charset="0"/>
                <a:cs typeface="Times New Roman" pitchFamily="18" charset="0"/>
              </a:rPr>
              <a:t>Lorain Journal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(1951)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1143000" y="1600200"/>
            <a:ext cx="9067800" cy="4724400"/>
          </a:xfrm>
        </p:spPr>
        <p:txBody>
          <a:bodyPr/>
          <a:lstStyle/>
          <a:p>
            <a:r>
              <a:rPr lang="en-US" sz="2400" b="1" i="1" dirty="0">
                <a:solidFill>
                  <a:srgbClr val="C00000"/>
                </a:solidFill>
              </a:rPr>
              <a:t>Conduct?</a:t>
            </a:r>
          </a:p>
          <a:p>
            <a:pPr lvl="1"/>
            <a:r>
              <a:rPr lang="en-US" sz="2000" dirty="0"/>
              <a:t>Dominant newspaper (Lorain Journal) threatened refusal to deal with advertisers who patronized new radio station (WEOL)</a:t>
            </a:r>
          </a:p>
          <a:p>
            <a:pPr lvl="1"/>
            <a:r>
              <a:rPr lang="en-US" sz="2000" dirty="0"/>
              <a:t>Essentially “coerced” exclusive dealing</a:t>
            </a:r>
          </a:p>
          <a:p>
            <a:r>
              <a:rPr lang="en-US" sz="2400" b="1" i="1" dirty="0">
                <a:solidFill>
                  <a:srgbClr val="C00000"/>
                </a:solidFill>
              </a:rPr>
              <a:t>Effects?</a:t>
            </a:r>
          </a:p>
          <a:p>
            <a:pPr lvl="1"/>
            <a:r>
              <a:rPr lang="en-US" sz="2000" dirty="0"/>
              <a:t>Advertisers refused to deal with WEOL</a:t>
            </a:r>
          </a:p>
          <a:p>
            <a:pPr lvl="1"/>
            <a:r>
              <a:rPr lang="en-US" sz="2000" dirty="0"/>
              <a:t>WEOL’s revenues were cut-off/reduced </a:t>
            </a:r>
          </a:p>
          <a:p>
            <a:pPr lvl="1"/>
            <a:r>
              <a:rPr lang="en-US" sz="2000" dirty="0"/>
              <a:t>Journal maintains monopoly advertising prices</a:t>
            </a:r>
          </a:p>
          <a:p>
            <a:r>
              <a:rPr lang="en-US" sz="2400" b="1" i="1" dirty="0">
                <a:solidFill>
                  <a:srgbClr val="C00000"/>
                </a:solidFill>
              </a:rPr>
              <a:t>Key to Analysis</a:t>
            </a:r>
          </a:p>
          <a:p>
            <a:pPr lvl="1"/>
            <a:r>
              <a:rPr lang="en-US" sz="2000" dirty="0"/>
              <a:t>Exclusivity cut off WEOL’s “blood stream” of ad customers and ad revenue </a:t>
            </a:r>
          </a:p>
          <a:p>
            <a:pPr lvl="1"/>
            <a:r>
              <a:rPr lang="en-US" sz="2000" dirty="0"/>
              <a:t>And… no cognizable efficiency justification</a:t>
            </a:r>
          </a:p>
          <a:p>
            <a:pPr lvl="2"/>
            <a:endParaRPr lang="en-US" sz="1800" dirty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A59CCAD-0C33-4162-B260-7B1A2FB22F16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4674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3B0D6-C14E-4038-AC27-1B256B35D4A7}" type="slidenum">
              <a:rPr lang="en-US"/>
              <a:pPr/>
              <a:t>37</a:t>
            </a:fld>
            <a:endParaRPr lang="en-US"/>
          </a:p>
        </p:txBody>
      </p:sp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Customer Foreclosure to Har</a:t>
            </a:r>
            <a:r>
              <a:rPr lang="en-US" dirty="0"/>
              <a:t>m Advertisers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i="1" dirty="0">
                <a:latin typeface="Times New Roman" pitchFamily="18" charset="0"/>
                <a:cs typeface="Times New Roman" pitchFamily="18" charset="0"/>
              </a:rPr>
              <a:t>Lorain Journal</a:t>
            </a:r>
          </a:p>
        </p:txBody>
      </p:sp>
      <p:sp>
        <p:nvSpPr>
          <p:cNvPr id="203779" name="AutoShape 3" descr="Blue tissue paper"/>
          <p:cNvSpPr>
            <a:spLocks noChangeArrowheads="1"/>
          </p:cNvSpPr>
          <p:nvPr/>
        </p:nvSpPr>
        <p:spPr bwMode="auto">
          <a:xfrm>
            <a:off x="6477000" y="2133600"/>
            <a:ext cx="2514600" cy="762000"/>
          </a:xfrm>
          <a:prstGeom prst="flowChartAlternateProcess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WEOL</a:t>
            </a:r>
          </a:p>
        </p:txBody>
      </p:sp>
      <p:sp>
        <p:nvSpPr>
          <p:cNvPr id="203780" name="AutoShape 4" descr="Blue tissue paper"/>
          <p:cNvSpPr>
            <a:spLocks noChangeArrowheads="1"/>
          </p:cNvSpPr>
          <p:nvPr/>
        </p:nvSpPr>
        <p:spPr bwMode="auto">
          <a:xfrm>
            <a:off x="2971800" y="2133600"/>
            <a:ext cx="2514600" cy="762000"/>
          </a:xfrm>
          <a:prstGeom prst="flowChartAlternateProcess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Lorain Journal</a:t>
            </a:r>
          </a:p>
        </p:txBody>
      </p:sp>
      <p:sp>
        <p:nvSpPr>
          <p:cNvPr id="203781" name="Line 5"/>
          <p:cNvSpPr>
            <a:spLocks noChangeShapeType="1"/>
          </p:cNvSpPr>
          <p:nvPr/>
        </p:nvSpPr>
        <p:spPr bwMode="auto">
          <a:xfrm flipH="1" flipV="1">
            <a:off x="4419600" y="2971800"/>
            <a:ext cx="1295400" cy="99060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3782" name="AutoShape 6" descr="Blue tissue paper"/>
          <p:cNvSpPr>
            <a:spLocks noChangeArrowheads="1"/>
          </p:cNvSpPr>
          <p:nvPr/>
        </p:nvSpPr>
        <p:spPr bwMode="auto">
          <a:xfrm>
            <a:off x="4724400" y="4038600"/>
            <a:ext cx="2514600" cy="762000"/>
          </a:xfrm>
          <a:prstGeom prst="flowChartAlternateProcess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Advertisers</a:t>
            </a:r>
          </a:p>
        </p:txBody>
      </p:sp>
      <p:sp>
        <p:nvSpPr>
          <p:cNvPr id="203783" name="Line 7"/>
          <p:cNvSpPr>
            <a:spLocks noChangeShapeType="1"/>
          </p:cNvSpPr>
          <p:nvPr/>
        </p:nvSpPr>
        <p:spPr bwMode="auto">
          <a:xfrm flipH="1">
            <a:off x="6400800" y="2971800"/>
            <a:ext cx="1066800" cy="990600"/>
          </a:xfrm>
          <a:prstGeom prst="line">
            <a:avLst/>
          </a:prstGeom>
          <a:noFill/>
          <a:ln w="38100">
            <a:solidFill>
              <a:srgbClr val="FF6600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3784" name="Text Box 8"/>
          <p:cNvSpPr txBox="1">
            <a:spLocks noChangeArrowheads="1"/>
          </p:cNvSpPr>
          <p:nvPr/>
        </p:nvSpPr>
        <p:spPr bwMode="auto">
          <a:xfrm flipH="1">
            <a:off x="2301878" y="1946275"/>
            <a:ext cx="17367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03785" name="Text Box 9"/>
          <p:cNvSpPr txBox="1">
            <a:spLocks noChangeArrowheads="1"/>
          </p:cNvSpPr>
          <p:nvPr/>
        </p:nvSpPr>
        <p:spPr bwMode="auto">
          <a:xfrm>
            <a:off x="2286000" y="5380041"/>
            <a:ext cx="763905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r>
              <a:rPr lang="en-US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Lorain Journal “coerces” advertisers to stop dealing with WEOL by requiring all-or-nothing contract, reducing WEOL’s demand and leading WEOL to fall below MVS and exit, allowing Lorain Journal to maintain monopoly power over those advertisers.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6934200" y="3128326"/>
            <a:ext cx="304800" cy="3528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781800" y="3280726"/>
            <a:ext cx="304800" cy="3528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52681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3B0D6-C14E-4038-AC27-1B256B35D4A7}" type="slidenum">
              <a:rPr lang="en-US"/>
              <a:pPr/>
              <a:t>38</a:t>
            </a:fld>
            <a:endParaRPr lang="en-US"/>
          </a:p>
        </p:txBody>
      </p:sp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10820400" cy="1143000"/>
          </a:xfrm>
        </p:spPr>
        <p:txBody>
          <a:bodyPr>
            <a:normAutofit fontScale="90000"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Alternative </a:t>
            </a:r>
            <a:r>
              <a:rPr lang="en-US" dirty="0"/>
              <a:t>Hypothetical: Target Only Smaller Advertisers for Higher Prices</a:t>
            </a:r>
            <a:br>
              <a:rPr lang="en-US" i="1" dirty="0">
                <a:latin typeface="Times New Roman" pitchFamily="18" charset="0"/>
                <a:cs typeface="Times New Roman" pitchFamily="18" charset="0"/>
              </a:rPr>
            </a:b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3779" name="AutoShape 3" descr="Blue tissue paper"/>
          <p:cNvSpPr>
            <a:spLocks noChangeArrowheads="1"/>
          </p:cNvSpPr>
          <p:nvPr/>
        </p:nvSpPr>
        <p:spPr bwMode="auto">
          <a:xfrm>
            <a:off x="6477000" y="2951897"/>
            <a:ext cx="2514600" cy="762000"/>
          </a:xfrm>
          <a:prstGeom prst="flowChartAlternateProcess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WEOL</a:t>
            </a:r>
          </a:p>
        </p:txBody>
      </p:sp>
      <p:sp>
        <p:nvSpPr>
          <p:cNvPr id="203780" name="AutoShape 4" descr="Blue tissue paper"/>
          <p:cNvSpPr>
            <a:spLocks noChangeArrowheads="1"/>
          </p:cNvSpPr>
          <p:nvPr/>
        </p:nvSpPr>
        <p:spPr bwMode="auto">
          <a:xfrm>
            <a:off x="2971800" y="2951897"/>
            <a:ext cx="2514600" cy="762000"/>
          </a:xfrm>
          <a:prstGeom prst="flowChartAlternateProcess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Lorain Journal</a:t>
            </a:r>
          </a:p>
        </p:txBody>
      </p:sp>
      <p:sp>
        <p:nvSpPr>
          <p:cNvPr id="203781" name="Line 5"/>
          <p:cNvSpPr>
            <a:spLocks noChangeShapeType="1"/>
          </p:cNvSpPr>
          <p:nvPr/>
        </p:nvSpPr>
        <p:spPr bwMode="auto">
          <a:xfrm flipH="1" flipV="1">
            <a:off x="4419600" y="3866299"/>
            <a:ext cx="1295400" cy="681677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3782" name="AutoShape 6" descr="Blue tissue paper"/>
          <p:cNvSpPr>
            <a:spLocks noChangeArrowheads="1"/>
          </p:cNvSpPr>
          <p:nvPr/>
        </p:nvSpPr>
        <p:spPr bwMode="auto">
          <a:xfrm>
            <a:off x="4724400" y="4624174"/>
            <a:ext cx="2514600" cy="762000"/>
          </a:xfrm>
          <a:prstGeom prst="flowChartAlternateProcess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Small Advertisers</a:t>
            </a:r>
          </a:p>
          <a:p>
            <a:pPr algn="ctr">
              <a:spcBef>
                <a:spcPct val="0"/>
              </a:spcBef>
            </a:pP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(as harmed consumers)</a:t>
            </a:r>
          </a:p>
        </p:txBody>
      </p:sp>
      <p:sp>
        <p:nvSpPr>
          <p:cNvPr id="203783" name="Line 7"/>
          <p:cNvSpPr>
            <a:spLocks noChangeShapeType="1"/>
          </p:cNvSpPr>
          <p:nvPr/>
        </p:nvSpPr>
        <p:spPr bwMode="auto">
          <a:xfrm flipH="1">
            <a:off x="6400800" y="3866296"/>
            <a:ext cx="1066800" cy="681678"/>
          </a:xfrm>
          <a:prstGeom prst="line">
            <a:avLst/>
          </a:prstGeom>
          <a:noFill/>
          <a:ln w="38100">
            <a:solidFill>
              <a:srgbClr val="FF6600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3784" name="Text Box 8"/>
          <p:cNvSpPr txBox="1">
            <a:spLocks noChangeArrowheads="1"/>
          </p:cNvSpPr>
          <p:nvPr/>
        </p:nvSpPr>
        <p:spPr bwMode="auto">
          <a:xfrm flipH="1">
            <a:off x="2301878" y="2531849"/>
            <a:ext cx="17367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03785" name="Text Box 9"/>
          <p:cNvSpPr txBox="1">
            <a:spLocks noChangeArrowheads="1"/>
          </p:cNvSpPr>
          <p:nvPr/>
        </p:nvSpPr>
        <p:spPr bwMode="auto">
          <a:xfrm>
            <a:off x="1752600" y="5380041"/>
            <a:ext cx="8458200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10000"/>
              </a:spcBef>
            </a:pPr>
            <a:endParaRPr lang="en-US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10000"/>
              </a:spcBef>
            </a:pPr>
            <a:r>
              <a:rPr lang="en-US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Lorain Journal coerces exclusives from large “key” advertisers, which kills WEOL and allows it to achieve or maintain monopoly power over other smaller advertisers.  (Large advertisers are like an “input.”)</a:t>
            </a:r>
            <a:br>
              <a:rPr lang="en-US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6934200" y="3890325"/>
            <a:ext cx="304800" cy="3528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781800" y="4030711"/>
            <a:ext cx="304800" cy="3528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AutoShape 6" descr="Blue tissue paper"/>
          <p:cNvSpPr>
            <a:spLocks noChangeArrowheads="1"/>
          </p:cNvSpPr>
          <p:nvPr/>
        </p:nvSpPr>
        <p:spPr bwMode="auto">
          <a:xfrm>
            <a:off x="4724400" y="1600200"/>
            <a:ext cx="2514600" cy="762000"/>
          </a:xfrm>
          <a:prstGeom prst="flowChartAlternateProcess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Key Advertisers</a:t>
            </a:r>
          </a:p>
          <a:p>
            <a:pPr algn="ctr">
              <a:spcBef>
                <a:spcPct val="0"/>
              </a:spcBef>
            </a:pP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(as foreclosed input)</a:t>
            </a:r>
          </a:p>
        </p:txBody>
      </p:sp>
      <p:sp>
        <p:nvSpPr>
          <p:cNvPr id="19" name="Line 5"/>
          <p:cNvSpPr>
            <a:spLocks noChangeShapeType="1"/>
          </p:cNvSpPr>
          <p:nvPr/>
        </p:nvSpPr>
        <p:spPr bwMode="auto">
          <a:xfrm flipV="1">
            <a:off x="4152900" y="2362199"/>
            <a:ext cx="571500" cy="589698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Line 7"/>
          <p:cNvSpPr>
            <a:spLocks noChangeShapeType="1"/>
          </p:cNvSpPr>
          <p:nvPr/>
        </p:nvSpPr>
        <p:spPr bwMode="auto">
          <a:xfrm>
            <a:off x="7239000" y="2362199"/>
            <a:ext cx="609600" cy="589698"/>
          </a:xfrm>
          <a:prstGeom prst="line">
            <a:avLst/>
          </a:prstGeom>
          <a:noFill/>
          <a:ln w="38100">
            <a:solidFill>
              <a:srgbClr val="FF6600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7328424" y="2495597"/>
            <a:ext cx="405879" cy="3666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7239000" y="2384425"/>
            <a:ext cx="419100" cy="37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Line 5"/>
          <p:cNvSpPr>
            <a:spLocks noChangeShapeType="1"/>
          </p:cNvSpPr>
          <p:nvPr/>
        </p:nvSpPr>
        <p:spPr bwMode="auto">
          <a:xfrm flipH="1">
            <a:off x="4438650" y="2384425"/>
            <a:ext cx="514350" cy="567472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84096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3B0D6-C14E-4038-AC27-1B256B35D4A7}" type="slidenum">
              <a:rPr lang="en-US"/>
              <a:pPr/>
              <a:t>39</a:t>
            </a:fld>
            <a:endParaRPr lang="en-US"/>
          </a:p>
        </p:txBody>
      </p:sp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10820400" cy="1143000"/>
          </a:xfrm>
        </p:spPr>
        <p:txBody>
          <a:bodyPr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Alternative </a:t>
            </a:r>
            <a:r>
              <a:rPr lang="en-US" dirty="0"/>
              <a:t>Hypothetical: Target </a:t>
            </a:r>
            <a:r>
              <a:rPr lang="en-US" i="1" dirty="0"/>
              <a:t>Some </a:t>
            </a:r>
            <a:r>
              <a:rPr lang="en-US" dirty="0"/>
              <a:t>Advertisers to Maintain </a:t>
            </a:r>
            <a:br>
              <a:rPr lang="en-US" dirty="0"/>
            </a:br>
            <a:r>
              <a:rPr lang="en-US" dirty="0"/>
              <a:t>Market Power Over </a:t>
            </a:r>
            <a:r>
              <a:rPr lang="en-US" i="1" dirty="0"/>
              <a:t>Other </a:t>
            </a:r>
            <a:r>
              <a:rPr lang="en-US" dirty="0"/>
              <a:t>Advertisers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3779" name="AutoShape 3" descr="Blue tissue paper"/>
          <p:cNvSpPr>
            <a:spLocks noChangeArrowheads="1"/>
          </p:cNvSpPr>
          <p:nvPr/>
        </p:nvSpPr>
        <p:spPr bwMode="auto">
          <a:xfrm>
            <a:off x="6477000" y="2951897"/>
            <a:ext cx="2514600" cy="762000"/>
          </a:xfrm>
          <a:prstGeom prst="flowChartAlternateProcess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WEOL</a:t>
            </a:r>
          </a:p>
        </p:txBody>
      </p:sp>
      <p:sp>
        <p:nvSpPr>
          <p:cNvPr id="203780" name="AutoShape 4" descr="Blue tissue paper"/>
          <p:cNvSpPr>
            <a:spLocks noChangeArrowheads="1"/>
          </p:cNvSpPr>
          <p:nvPr/>
        </p:nvSpPr>
        <p:spPr bwMode="auto">
          <a:xfrm>
            <a:off x="2971800" y="2951897"/>
            <a:ext cx="2514600" cy="762000"/>
          </a:xfrm>
          <a:prstGeom prst="flowChartAlternateProcess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Lorain Journal</a:t>
            </a:r>
          </a:p>
        </p:txBody>
      </p:sp>
      <p:sp>
        <p:nvSpPr>
          <p:cNvPr id="203781" name="Line 5"/>
          <p:cNvSpPr>
            <a:spLocks noChangeShapeType="1"/>
          </p:cNvSpPr>
          <p:nvPr/>
        </p:nvSpPr>
        <p:spPr bwMode="auto">
          <a:xfrm flipH="1" flipV="1">
            <a:off x="4419600" y="3866299"/>
            <a:ext cx="1295400" cy="681677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3782" name="AutoShape 6" descr="Blue tissue paper"/>
          <p:cNvSpPr>
            <a:spLocks noChangeArrowheads="1"/>
          </p:cNvSpPr>
          <p:nvPr/>
        </p:nvSpPr>
        <p:spPr bwMode="auto">
          <a:xfrm>
            <a:off x="4724400" y="4624174"/>
            <a:ext cx="2514600" cy="762000"/>
          </a:xfrm>
          <a:prstGeom prst="flowChartAlternateProcess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Oher Advertisers</a:t>
            </a:r>
          </a:p>
          <a:p>
            <a:pPr algn="ctr">
              <a:spcBef>
                <a:spcPct val="0"/>
              </a:spcBef>
            </a:pP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(D, E, F)</a:t>
            </a:r>
          </a:p>
        </p:txBody>
      </p:sp>
      <p:sp>
        <p:nvSpPr>
          <p:cNvPr id="203783" name="Line 7"/>
          <p:cNvSpPr>
            <a:spLocks noChangeShapeType="1"/>
          </p:cNvSpPr>
          <p:nvPr/>
        </p:nvSpPr>
        <p:spPr bwMode="auto">
          <a:xfrm flipH="1">
            <a:off x="6400800" y="3866296"/>
            <a:ext cx="1066800" cy="681678"/>
          </a:xfrm>
          <a:prstGeom prst="line">
            <a:avLst/>
          </a:prstGeom>
          <a:noFill/>
          <a:ln w="38100">
            <a:solidFill>
              <a:srgbClr val="FF6600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3784" name="Text Box 8"/>
          <p:cNvSpPr txBox="1">
            <a:spLocks noChangeArrowheads="1"/>
          </p:cNvSpPr>
          <p:nvPr/>
        </p:nvSpPr>
        <p:spPr bwMode="auto">
          <a:xfrm flipH="1">
            <a:off x="2301878" y="2531849"/>
            <a:ext cx="17367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03785" name="Text Box 9"/>
          <p:cNvSpPr txBox="1">
            <a:spLocks noChangeArrowheads="1"/>
          </p:cNvSpPr>
          <p:nvPr/>
        </p:nvSpPr>
        <p:spPr bwMode="auto">
          <a:xfrm>
            <a:off x="1752600" y="5124259"/>
            <a:ext cx="8458200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10000"/>
              </a:spcBef>
            </a:pPr>
            <a:endParaRPr lang="en-US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10000"/>
              </a:spcBef>
            </a:pPr>
            <a:r>
              <a:rPr lang="en-US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Lorain Journal is able to coerce exclusives from advertisers D, E, F because its exclusives with advertisers A,B,C drive WEOL below MVS.  </a:t>
            </a:r>
            <a:br>
              <a:rPr lang="en-US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(Advertisers A,B,C are like the input and Advertisers D,E,F are the consumers.)</a:t>
            </a:r>
            <a:br>
              <a:rPr lang="en-US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6934200" y="3890325"/>
            <a:ext cx="304800" cy="3528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781800" y="4030711"/>
            <a:ext cx="304800" cy="3528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AutoShape 6" descr="Blue tissue paper"/>
          <p:cNvSpPr>
            <a:spLocks noChangeArrowheads="1"/>
          </p:cNvSpPr>
          <p:nvPr/>
        </p:nvSpPr>
        <p:spPr bwMode="auto">
          <a:xfrm>
            <a:off x="4724400" y="1470026"/>
            <a:ext cx="2514600" cy="892174"/>
          </a:xfrm>
          <a:prstGeom prst="flowChartAlternateProcess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Exclusive </a:t>
            </a:r>
            <a:br>
              <a:rPr lang="en-US" b="1" dirty="0">
                <a:latin typeface="Times New Roman" pitchFamily="18" charset="0"/>
                <a:cs typeface="Times New Roman" pitchFamily="18" charset="0"/>
              </a:rPr>
            </a:br>
            <a:r>
              <a:rPr lang="en-US" b="1" dirty="0">
                <a:latin typeface="Times New Roman" pitchFamily="18" charset="0"/>
                <a:cs typeface="Times New Roman" pitchFamily="18" charset="0"/>
              </a:rPr>
              <a:t>Advertisers</a:t>
            </a:r>
          </a:p>
          <a:p>
            <a:pPr algn="ctr">
              <a:spcBef>
                <a:spcPct val="0"/>
              </a:spcBef>
            </a:pP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(A,B,C)</a:t>
            </a:r>
          </a:p>
        </p:txBody>
      </p:sp>
      <p:sp>
        <p:nvSpPr>
          <p:cNvPr id="19" name="Line 5"/>
          <p:cNvSpPr>
            <a:spLocks noChangeShapeType="1"/>
          </p:cNvSpPr>
          <p:nvPr/>
        </p:nvSpPr>
        <p:spPr bwMode="auto">
          <a:xfrm flipV="1">
            <a:off x="4152900" y="2362199"/>
            <a:ext cx="571500" cy="589698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Line 7"/>
          <p:cNvSpPr>
            <a:spLocks noChangeShapeType="1"/>
          </p:cNvSpPr>
          <p:nvPr/>
        </p:nvSpPr>
        <p:spPr bwMode="auto">
          <a:xfrm>
            <a:off x="7239000" y="2362199"/>
            <a:ext cx="609600" cy="589698"/>
          </a:xfrm>
          <a:prstGeom prst="line">
            <a:avLst/>
          </a:prstGeom>
          <a:noFill/>
          <a:ln w="38100">
            <a:solidFill>
              <a:srgbClr val="FF6600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7328424" y="2495597"/>
            <a:ext cx="405879" cy="3666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7239000" y="2384425"/>
            <a:ext cx="419100" cy="37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Line 5"/>
          <p:cNvSpPr>
            <a:spLocks noChangeShapeType="1"/>
          </p:cNvSpPr>
          <p:nvPr/>
        </p:nvSpPr>
        <p:spPr bwMode="auto">
          <a:xfrm flipH="1">
            <a:off x="4438650" y="2384425"/>
            <a:ext cx="514350" cy="567472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413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533400"/>
            <a:ext cx="9956800" cy="1143000"/>
          </a:xfrm>
          <a:noFill/>
        </p:spPr>
        <p:txBody>
          <a:bodyPr/>
          <a:lstStyle/>
          <a:p>
            <a:pPr eaLnBrk="1" hangingPunct="1"/>
            <a:r>
              <a:rPr lang="en-US" dirty="0">
                <a:latin typeface="Times New Roman" pitchFamily="18" charset="0"/>
                <a:cs typeface="Times New Roman" pitchFamily="18" charset="0"/>
              </a:rPr>
              <a:t>Anticompetitive Exclusion: Economics &amp; Law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en-US" sz="24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1676400" y="1804670"/>
            <a:ext cx="8229600" cy="4648200"/>
          </a:xfrm>
        </p:spPr>
        <p:txBody>
          <a:bodyPr/>
          <a:lstStyle/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400" dirty="0"/>
              <a:t>Conduct that allows a firm (or group of firms), to …</a:t>
            </a:r>
          </a:p>
          <a:p>
            <a:pPr lvl="1"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000" dirty="0"/>
              <a:t>Achieve, enhance or maintain market power, </a:t>
            </a:r>
            <a:r>
              <a:rPr lang="en-US" sz="2000" i="1" dirty="0"/>
              <a:t>by …</a:t>
            </a:r>
          </a:p>
          <a:p>
            <a:pPr lvl="1"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000" dirty="0"/>
              <a:t>Disadvantaging competitors, </a:t>
            </a:r>
            <a:r>
              <a:rPr lang="en-US" sz="2000" i="1" dirty="0"/>
              <a:t>and thus …</a:t>
            </a:r>
          </a:p>
          <a:p>
            <a:pPr lvl="1"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000" dirty="0"/>
              <a:t>Harming consumers and the competitive process …</a:t>
            </a:r>
          </a:p>
          <a:p>
            <a:pPr lvl="1"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000" dirty="0"/>
              <a:t>Rather than increasing competition and benefiting consumers by achieving cognizable efficiency benefits</a:t>
            </a:r>
            <a:br>
              <a:rPr lang="en-US" sz="2000" dirty="0"/>
            </a:br>
            <a:endParaRPr lang="en-US" sz="2000" dirty="0"/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400" dirty="0"/>
              <a:t>Exclusion is only anticompetitive if there is harm to consumers </a:t>
            </a:r>
          </a:p>
          <a:p>
            <a:pPr lvl="1"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000" dirty="0"/>
              <a:t>Harms to competitors is insufficient </a:t>
            </a:r>
          </a:p>
          <a:p>
            <a:pPr lvl="1"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000" dirty="0"/>
              <a:t>Consumers may benefit from efficiencies </a:t>
            </a:r>
          </a:p>
          <a:p>
            <a:pPr marL="457200" lvl="1" indent="0" eaLnBrk="1" hangingPunct="1">
              <a:buClr>
                <a:schemeClr val="tx1"/>
              </a:buClr>
              <a:buNone/>
            </a:pPr>
            <a:endParaRPr lang="en-US" sz="2000" dirty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21AC29A-51DD-4579-9155-123506031A95}" type="slidenum">
              <a:rPr lang="en-US" smtClean="0">
                <a:solidFill>
                  <a:srgbClr val="000000"/>
                </a:solidFill>
              </a:rPr>
              <a:pPr eaLnBrk="1" hangingPunct="1"/>
              <a:t>4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68317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04800"/>
            <a:ext cx="8763000" cy="1143000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latin typeface="Times New Roman" pitchFamily="18" charset="0"/>
                <a:cs typeface="Times New Roman" pitchFamily="18" charset="0"/>
              </a:rPr>
              <a:t>Can WEOL and Advertisers Protect Themselves?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9220200" cy="4800600"/>
          </a:xfrm>
        </p:spPr>
        <p:txBody>
          <a:bodyPr>
            <a:normAutofit fontScale="92500" lnSpcReduction="20000"/>
          </a:bodyPr>
          <a:lstStyle/>
          <a:p>
            <a:pPr marL="457200" lvl="1" indent="-457200">
              <a:buFont typeface="Arial" pitchFamily="34" charset="0"/>
              <a:buChar char="•"/>
            </a:pPr>
            <a:r>
              <a:rPr lang="en-US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Why is antitrust necessary? </a:t>
            </a:r>
          </a:p>
          <a:p>
            <a:pPr marL="742950" lvl="2" indent="-342900">
              <a:buFont typeface="Courier New" pitchFamily="49" charset="0"/>
              <a:buChar char="o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Why can’t WEOL cut price?</a:t>
            </a:r>
          </a:p>
          <a:p>
            <a:pPr marL="742950" lvl="2" indent="-342900">
              <a:buFont typeface="Courier New" pitchFamily="49" charset="0"/>
              <a:buChar char="o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Why wouldn’t advertisers resist?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457200" lvl="1" indent="-457200">
              <a:buFont typeface="Arial" pitchFamily="34" charset="0"/>
              <a:buChar char="•"/>
            </a:pPr>
            <a:r>
              <a:rPr lang="en-US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“Self-Fulfilling” Expectations </a:t>
            </a:r>
          </a:p>
          <a:p>
            <a:pPr marL="857250" lvl="2" indent="-457200">
              <a:buFont typeface="Courier New" pitchFamily="49" charset="0"/>
              <a:buChar char="o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Suppose WEOL offers a large discount for non-exclusivity</a:t>
            </a:r>
          </a:p>
          <a:p>
            <a:pPr marL="857250" lvl="2" indent="-457200">
              <a:buFont typeface="Courier New" pitchFamily="49" charset="0"/>
              <a:buChar char="o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Suppose Journal offers no discount,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but threatens higher future prices for non-loyalists – a “penalty price”)</a:t>
            </a:r>
          </a:p>
          <a:p>
            <a:pPr marL="857250" lvl="2" indent="-457200">
              <a:buFont typeface="Courier New" pitchFamily="49" charset="0"/>
              <a:buChar char="o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Most advertisers may accept the Journal’s offer in the expectation that WEOL will fail to attract enough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other advertisers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to survive</a:t>
            </a:r>
          </a:p>
          <a:p>
            <a:pPr marL="857250" lvl="2" indent="-457200">
              <a:buFont typeface="Courier New" pitchFamily="49" charset="0"/>
              <a:buChar char="o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As a result, WEOL fails </a:t>
            </a:r>
            <a:r>
              <a:rPr lang="en-US" dirty="0"/>
              <a:t>from these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“self-fulfilling expectations”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457200" lvl="1" indent="-457200">
              <a:buFont typeface="Arial" pitchFamily="34" charset="0"/>
              <a:buChar char="•"/>
            </a:pPr>
            <a:r>
              <a:rPr lang="en-US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Competition as a “Public Good”</a:t>
            </a:r>
          </a:p>
          <a:p>
            <a:pPr marL="857250" lvl="2" indent="-457200">
              <a:buFont typeface="Courier New" pitchFamily="49" charset="0"/>
              <a:buChar char="o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Why does the market fail to self-correct?</a:t>
            </a:r>
          </a:p>
          <a:p>
            <a:pPr marL="742950" lvl="2" indent="-342900">
              <a:buFont typeface="Courier New" pitchFamily="49" charset="0"/>
              <a:buChar char="o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Advertisers cannot easily “coordinate their defense” to the coercion</a:t>
            </a:r>
          </a:p>
          <a:p>
            <a:pPr marL="742950" lvl="2" indent="-342900">
              <a:buFont typeface="Courier New" pitchFamily="49" charset="0"/>
              <a:buChar char="o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Competition is a “public good”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694CCD-32F1-46E2-A9F9-56F5F96798E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40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00595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CFE08-83D1-4537-808E-74213AE55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228600"/>
            <a:ext cx="10515600" cy="1143000"/>
          </a:xfrm>
        </p:spPr>
        <p:txBody>
          <a:bodyPr/>
          <a:lstStyle/>
          <a:p>
            <a:pPr algn="l"/>
            <a:r>
              <a:rPr lang="en-US" dirty="0"/>
              <a:t>Explaining the Self-Fulfilling Expectations Equilibrium:</a:t>
            </a:r>
            <a:br>
              <a:rPr lang="en-US" dirty="0"/>
            </a:br>
            <a:r>
              <a:rPr lang="en-US" dirty="0"/>
              <a:t>Numerical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075B12-B3B4-4B01-8656-B2364D73CF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377885"/>
            <a:ext cx="9220200" cy="4525963"/>
          </a:xfrm>
        </p:spPr>
        <p:txBody>
          <a:bodyPr/>
          <a:lstStyle/>
          <a:p>
            <a:r>
              <a:rPr lang="en-US" sz="2000" dirty="0"/>
              <a:t>Suppose initial monopoly price is $100</a:t>
            </a:r>
          </a:p>
          <a:p>
            <a:r>
              <a:rPr lang="en-US" sz="2000" dirty="0"/>
              <a:t>WEOL offers a price at a level just above its costs – say $50 price</a:t>
            </a:r>
          </a:p>
          <a:p>
            <a:r>
              <a:rPr lang="en-US" sz="2000" i="1" dirty="0">
                <a:solidFill>
                  <a:srgbClr val="C00000"/>
                </a:solidFill>
              </a:rPr>
              <a:t>Will the Journal match the price?</a:t>
            </a:r>
          </a:p>
          <a:p>
            <a:r>
              <a:rPr lang="en-US" sz="2000" dirty="0"/>
              <a:t>Instead of matching, suppose the Journal offers the following deal:</a:t>
            </a:r>
          </a:p>
          <a:p>
            <a:pPr lvl="1"/>
            <a:r>
              <a:rPr lang="en-US" sz="1800" b="1" i="1" dirty="0">
                <a:solidFill>
                  <a:srgbClr val="C00000"/>
                </a:solidFill>
              </a:rPr>
              <a:t>If you buy exclusively from me in a long-term contract, I will charge you $100</a:t>
            </a:r>
          </a:p>
          <a:p>
            <a:pPr lvl="1"/>
            <a:r>
              <a:rPr lang="en-US" sz="1800" b="1" i="1" dirty="0">
                <a:solidFill>
                  <a:srgbClr val="C00000"/>
                </a:solidFill>
              </a:rPr>
              <a:t>If you buy from WEOL and it fails, I will charge you a price of $150.</a:t>
            </a:r>
          </a:p>
          <a:p>
            <a:r>
              <a:rPr lang="en-US" sz="2000" dirty="0"/>
              <a:t>What will customers do?</a:t>
            </a:r>
          </a:p>
          <a:p>
            <a:pPr lvl="1"/>
            <a:r>
              <a:rPr lang="en-US" sz="1800" dirty="0">
                <a:solidFill>
                  <a:srgbClr val="0070C0"/>
                </a:solidFill>
              </a:rPr>
              <a:t>WEOL price is lower</a:t>
            </a:r>
          </a:p>
          <a:p>
            <a:pPr lvl="1"/>
            <a:r>
              <a:rPr lang="en-US" sz="1800" dirty="0">
                <a:solidFill>
                  <a:srgbClr val="0070C0"/>
                </a:solidFill>
              </a:rPr>
              <a:t>But if WEOL fails, they will have to pay $150</a:t>
            </a:r>
          </a:p>
          <a:p>
            <a:pPr lvl="1"/>
            <a:r>
              <a:rPr lang="en-US" sz="1800" dirty="0"/>
              <a:t>So, continue to buy from Journal if believe WEOL will fail with probability of less than 50% (in which case, the “expected” price would exceed $100)</a:t>
            </a:r>
          </a:p>
          <a:p>
            <a:r>
              <a:rPr lang="en-US" sz="2200" dirty="0"/>
              <a:t>What probability to assign to WEOL failure?</a:t>
            </a:r>
          </a:p>
          <a:p>
            <a:pPr lvl="1"/>
            <a:r>
              <a:rPr lang="en-US" sz="1800" dirty="0"/>
              <a:t>Quality of WEOL</a:t>
            </a:r>
          </a:p>
          <a:p>
            <a:pPr lvl="1"/>
            <a:r>
              <a:rPr lang="en-US" sz="1800" b="1" dirty="0">
                <a:solidFill>
                  <a:srgbClr val="C00000"/>
                </a:solidFill>
              </a:rPr>
              <a:t>But, most importantly, what will other customers do?</a:t>
            </a:r>
          </a:p>
          <a:p>
            <a:pPr lvl="1"/>
            <a:r>
              <a:rPr lang="en-US" sz="1800" b="1" dirty="0">
                <a:solidFill>
                  <a:srgbClr val="C00000"/>
                </a:solidFill>
              </a:rPr>
              <a:t>If each assumes that other customers will abandon WEOL, then it makes sense for every customer to do so</a:t>
            </a:r>
          </a:p>
          <a:p>
            <a:pPr lvl="1"/>
            <a:endParaRPr lang="en-US" sz="18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206D33-947D-4D82-AA84-291580156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694CCD-32F1-46E2-A9F9-56F5F96798E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41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A97E5D-2620-4226-B44B-493AD84AEDE3}"/>
              </a:ext>
            </a:extLst>
          </p:cNvPr>
          <p:cNvSpPr txBox="1"/>
          <p:nvPr/>
        </p:nvSpPr>
        <p:spPr>
          <a:xfrm>
            <a:off x="8305800" y="5151207"/>
            <a:ext cx="2924175" cy="923330"/>
          </a:xfrm>
          <a:prstGeom prst="rect">
            <a:avLst/>
          </a:prstGeom>
          <a:solidFill>
            <a:srgbClr val="FFFF00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Thus, “expectations” rule. If customers believe WEOL will fail, then it will fail.</a:t>
            </a:r>
            <a:endParaRPr lang="en-US" b="1" i="1" dirty="0">
              <a:solidFill>
                <a:srgbClr val="0070C0"/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0B350DF-4176-45FD-BEE7-1CFFF3D429BE}"/>
              </a:ext>
            </a:extLst>
          </p:cNvPr>
          <p:cNvCxnSpPr>
            <a:cxnSpLocks/>
          </p:cNvCxnSpPr>
          <p:nvPr/>
        </p:nvCxnSpPr>
        <p:spPr>
          <a:xfrm flipH="1">
            <a:off x="7010400" y="5634456"/>
            <a:ext cx="1138236" cy="461544"/>
          </a:xfrm>
          <a:prstGeom prst="straightConnector1">
            <a:avLst/>
          </a:prstGeom>
          <a:ln w="3810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796744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3B0D6-C14E-4038-AC27-1B256B35D4A7}" type="slidenum">
              <a:rPr lang="en-US"/>
              <a:pPr/>
              <a:t>42</a:t>
            </a:fld>
            <a:endParaRPr lang="en-US"/>
          </a:p>
        </p:txBody>
      </p:sp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Input Foreclosure </a:t>
            </a:r>
            <a:r>
              <a:rPr lang="en-US" dirty="0"/>
              <a:t>in “2-Sided Platform” Market: </a:t>
            </a:r>
            <a:br>
              <a:rPr lang="en-US" dirty="0"/>
            </a:br>
            <a:r>
              <a:rPr lang="en-US" i="1" dirty="0"/>
              <a:t>Harm to both (1) Subscribers and (2) Advertisers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3779" name="AutoShape 3" descr="Blue tissue paper"/>
          <p:cNvSpPr>
            <a:spLocks noChangeArrowheads="1"/>
          </p:cNvSpPr>
          <p:nvPr/>
        </p:nvSpPr>
        <p:spPr bwMode="auto">
          <a:xfrm>
            <a:off x="6477000" y="2951897"/>
            <a:ext cx="2514600" cy="762000"/>
          </a:xfrm>
          <a:prstGeom prst="flowChartAlternateProcess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WEOL</a:t>
            </a:r>
          </a:p>
        </p:txBody>
      </p:sp>
      <p:sp>
        <p:nvSpPr>
          <p:cNvPr id="203780" name="AutoShape 4" descr="Blue tissue paper"/>
          <p:cNvSpPr>
            <a:spLocks noChangeArrowheads="1"/>
          </p:cNvSpPr>
          <p:nvPr/>
        </p:nvSpPr>
        <p:spPr bwMode="auto">
          <a:xfrm>
            <a:off x="2971800" y="2951897"/>
            <a:ext cx="2514600" cy="762000"/>
          </a:xfrm>
          <a:prstGeom prst="flowChartAlternateProcess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Lorain Journal</a:t>
            </a:r>
          </a:p>
        </p:txBody>
      </p:sp>
      <p:sp>
        <p:nvSpPr>
          <p:cNvPr id="203781" name="Line 5"/>
          <p:cNvSpPr>
            <a:spLocks noChangeShapeType="1"/>
          </p:cNvSpPr>
          <p:nvPr/>
        </p:nvSpPr>
        <p:spPr bwMode="auto">
          <a:xfrm flipH="1" flipV="1">
            <a:off x="4419600" y="3866299"/>
            <a:ext cx="1295400" cy="681677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3782" name="AutoShape 6" descr="Blue tissue paper"/>
          <p:cNvSpPr>
            <a:spLocks noChangeArrowheads="1"/>
          </p:cNvSpPr>
          <p:nvPr/>
        </p:nvSpPr>
        <p:spPr bwMode="auto">
          <a:xfrm>
            <a:off x="4724400" y="4624174"/>
            <a:ext cx="2514600" cy="762000"/>
          </a:xfrm>
          <a:prstGeom prst="flowChartAlternateProcess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Newspaper Subscribers</a:t>
            </a:r>
          </a:p>
        </p:txBody>
      </p:sp>
      <p:sp>
        <p:nvSpPr>
          <p:cNvPr id="203783" name="Line 7"/>
          <p:cNvSpPr>
            <a:spLocks noChangeShapeType="1"/>
          </p:cNvSpPr>
          <p:nvPr/>
        </p:nvSpPr>
        <p:spPr bwMode="auto">
          <a:xfrm flipH="1">
            <a:off x="6400800" y="3866296"/>
            <a:ext cx="1066800" cy="681678"/>
          </a:xfrm>
          <a:prstGeom prst="line">
            <a:avLst/>
          </a:prstGeom>
          <a:noFill/>
          <a:ln w="38100">
            <a:solidFill>
              <a:srgbClr val="FF6600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3784" name="Text Box 8"/>
          <p:cNvSpPr txBox="1">
            <a:spLocks noChangeArrowheads="1"/>
          </p:cNvSpPr>
          <p:nvPr/>
        </p:nvSpPr>
        <p:spPr bwMode="auto">
          <a:xfrm flipH="1">
            <a:off x="2301878" y="2531849"/>
            <a:ext cx="17367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03785" name="Text Box 9"/>
          <p:cNvSpPr txBox="1">
            <a:spLocks noChangeArrowheads="1"/>
          </p:cNvSpPr>
          <p:nvPr/>
        </p:nvSpPr>
        <p:spPr bwMode="auto">
          <a:xfrm>
            <a:off x="609600" y="5462377"/>
            <a:ext cx="10515600" cy="1323439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10000"/>
              </a:spcBef>
            </a:pPr>
            <a:r>
              <a:rPr lang="en-US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Lorain Journal “coerces” advertisers to stop dealing with WEOL by requiring all-or-nothing contract, leading WEOL to fall below MVS and exit, allowing Lorain Journal to charge </a:t>
            </a:r>
            <a:r>
              <a:rPr lang="en-US" sz="20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monopoly advertising prices</a:t>
            </a:r>
            <a:r>
              <a:rPr lang="en-US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 Now, if the Journal has all the ads, then it also can maintain monopoly power </a:t>
            </a:r>
            <a:r>
              <a:rPr lang="en-US" sz="20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over newspaper subscribers</a:t>
            </a:r>
            <a:r>
              <a:rPr lang="en-US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who otherwise would get news and ads over the radio. 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6934200" y="3890325"/>
            <a:ext cx="304800" cy="3528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781800" y="4030711"/>
            <a:ext cx="304800" cy="3528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AutoShape 6" descr="Blue tissue paper"/>
          <p:cNvSpPr>
            <a:spLocks noChangeArrowheads="1"/>
          </p:cNvSpPr>
          <p:nvPr/>
        </p:nvSpPr>
        <p:spPr bwMode="auto">
          <a:xfrm>
            <a:off x="4724400" y="1600200"/>
            <a:ext cx="2514600" cy="762000"/>
          </a:xfrm>
          <a:prstGeom prst="flowChartAlternateProcess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Coerced Advertisers</a:t>
            </a:r>
          </a:p>
        </p:txBody>
      </p:sp>
      <p:sp>
        <p:nvSpPr>
          <p:cNvPr id="19" name="Line 5"/>
          <p:cNvSpPr>
            <a:spLocks noChangeShapeType="1"/>
          </p:cNvSpPr>
          <p:nvPr/>
        </p:nvSpPr>
        <p:spPr bwMode="auto">
          <a:xfrm flipV="1">
            <a:off x="4152900" y="2362199"/>
            <a:ext cx="571500" cy="589698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Line 7"/>
          <p:cNvSpPr>
            <a:spLocks noChangeShapeType="1"/>
          </p:cNvSpPr>
          <p:nvPr/>
        </p:nvSpPr>
        <p:spPr bwMode="auto">
          <a:xfrm>
            <a:off x="7239000" y="2362199"/>
            <a:ext cx="609600" cy="589698"/>
          </a:xfrm>
          <a:prstGeom prst="line">
            <a:avLst/>
          </a:prstGeom>
          <a:noFill/>
          <a:ln w="38100">
            <a:solidFill>
              <a:srgbClr val="FF6600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7328424" y="2495597"/>
            <a:ext cx="405879" cy="3666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7239000" y="2384425"/>
            <a:ext cx="419100" cy="37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Line 5"/>
          <p:cNvSpPr>
            <a:spLocks noChangeShapeType="1"/>
          </p:cNvSpPr>
          <p:nvPr/>
        </p:nvSpPr>
        <p:spPr bwMode="auto">
          <a:xfrm flipH="1">
            <a:off x="4438650" y="2384425"/>
            <a:ext cx="514350" cy="567472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42052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1DF4EE-1829-44F5-90D8-D339383E6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9800" y="165100"/>
            <a:ext cx="7467600" cy="1143000"/>
          </a:xfrm>
        </p:spPr>
        <p:txBody>
          <a:bodyPr/>
          <a:lstStyle/>
          <a:p>
            <a:r>
              <a:rPr lang="en-US" dirty="0"/>
              <a:t>Sidebar: 2-Sided Platforms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1C86A2-A0B5-482B-9748-2FAE4C6FED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66800"/>
            <a:ext cx="6858000" cy="5791200"/>
          </a:xfrm>
        </p:spPr>
        <p:txBody>
          <a:bodyPr/>
          <a:lstStyle/>
          <a:p>
            <a:r>
              <a:rPr lang="en-US" sz="1800" dirty="0"/>
              <a:t>A 2-sided platform is one where the seller has 2 revenue streams from different types of customers, and the customers’ demand on each side are “interdependent” (linked)</a:t>
            </a:r>
          </a:p>
          <a:p>
            <a:r>
              <a:rPr lang="en-US" sz="1800" dirty="0"/>
              <a:t>Examples</a:t>
            </a:r>
          </a:p>
          <a:p>
            <a:pPr lvl="1"/>
            <a:r>
              <a:rPr lang="en-US" sz="1600" dirty="0"/>
              <a:t>Newspapers: subscribers and advertisers</a:t>
            </a:r>
          </a:p>
          <a:p>
            <a:pPr lvl="1"/>
            <a:r>
              <a:rPr lang="en-US" sz="1600" dirty="0"/>
              <a:t>Search engines: users and advertisers</a:t>
            </a:r>
          </a:p>
          <a:p>
            <a:pPr lvl="1"/>
            <a:r>
              <a:rPr lang="en-US" sz="1600" dirty="0"/>
              <a:t>Operating systems: users and applications developers</a:t>
            </a:r>
          </a:p>
          <a:p>
            <a:pPr lvl="1"/>
            <a:r>
              <a:rPr lang="en-US" sz="1600" dirty="0"/>
              <a:t>Credit card networks: card holders and merchants</a:t>
            </a:r>
          </a:p>
          <a:p>
            <a:r>
              <a:rPr lang="en-US" sz="1800" dirty="0"/>
              <a:t>Firms in 2-sided markets set prices and other conduct </a:t>
            </a:r>
            <a:br>
              <a:rPr lang="en-US" sz="1800" dirty="0"/>
            </a:br>
            <a:r>
              <a:rPr lang="en-US" sz="1800" dirty="0"/>
              <a:t>to take into account the interdependence</a:t>
            </a:r>
          </a:p>
          <a:p>
            <a:r>
              <a:rPr lang="en-US" sz="1800" dirty="0"/>
              <a:t>These markets often have “network effects”</a:t>
            </a:r>
          </a:p>
          <a:p>
            <a:pPr lvl="1"/>
            <a:r>
              <a:rPr lang="en-US" sz="1600" dirty="0"/>
              <a:t>I.e., demand by customers on each side rises if more customers on the other side. </a:t>
            </a:r>
          </a:p>
          <a:p>
            <a:pPr lvl="1"/>
            <a:r>
              <a:rPr lang="en-US" sz="1600" dirty="0"/>
              <a:t>E.g., credit card users prefer more merchants accepting the card; merchants prefer cards used by more users</a:t>
            </a:r>
          </a:p>
          <a:p>
            <a:r>
              <a:rPr lang="en-US" sz="2000" dirty="0"/>
              <a:t>Two-sidedness makes the analysis of exclusionary conduct more complex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A139CD-C702-4A38-8355-6FC90E8BC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694CCD-32F1-46E2-A9F9-56F5F96798E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80F92E-6447-442C-9EB7-E31D45A611AE}"/>
              </a:ext>
            </a:extLst>
          </p:cNvPr>
          <p:cNvSpPr txBox="1"/>
          <p:nvPr/>
        </p:nvSpPr>
        <p:spPr>
          <a:xfrm>
            <a:off x="7681915" y="5201919"/>
            <a:ext cx="2924175" cy="147732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2-sided markets figure in several key cases and investigations: </a:t>
            </a:r>
            <a:r>
              <a:rPr lang="en-US" b="1" i="1" dirty="0">
                <a:solidFill>
                  <a:srgbClr val="0070C0"/>
                </a:solidFill>
              </a:rPr>
              <a:t>Microsoft, American Express, Visa, Google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BEAFB0-D577-4002-A19F-8E30388469B5}"/>
              </a:ext>
            </a:extLst>
          </p:cNvPr>
          <p:cNvSpPr txBox="1"/>
          <p:nvPr/>
        </p:nvSpPr>
        <p:spPr>
          <a:xfrm>
            <a:off x="7886700" y="1226000"/>
            <a:ext cx="2324100" cy="147732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Advertisers demand for ads on Google vs Bing depend on the number of searchers, and vice versa.  CV</a:t>
            </a:r>
            <a:endParaRPr lang="en-US" b="1" i="1" dirty="0">
              <a:solidFill>
                <a:srgbClr val="0070C0"/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AD2FEF8-3967-4AD6-9FB0-D1B8F660A095}"/>
              </a:ext>
            </a:extLst>
          </p:cNvPr>
          <p:cNvCxnSpPr>
            <a:cxnSpLocks/>
          </p:cNvCxnSpPr>
          <p:nvPr/>
        </p:nvCxnSpPr>
        <p:spPr>
          <a:xfrm flipH="1" flipV="1">
            <a:off x="6705600" y="2037264"/>
            <a:ext cx="1066800" cy="172539"/>
          </a:xfrm>
          <a:prstGeom prst="straightConnector1">
            <a:avLst/>
          </a:prstGeom>
          <a:ln w="3810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0DBF819-CAA3-44FA-BA1C-824607D010DC}"/>
              </a:ext>
            </a:extLst>
          </p:cNvPr>
          <p:cNvCxnSpPr>
            <a:cxnSpLocks/>
          </p:cNvCxnSpPr>
          <p:nvPr/>
        </p:nvCxnSpPr>
        <p:spPr>
          <a:xfrm flipH="1" flipV="1">
            <a:off x="6457950" y="6158958"/>
            <a:ext cx="1066800" cy="172539"/>
          </a:xfrm>
          <a:prstGeom prst="straightConnector1">
            <a:avLst/>
          </a:prstGeom>
          <a:ln w="3810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F1CECA3-FDB8-413A-B687-F7C21A94F6FA}"/>
              </a:ext>
            </a:extLst>
          </p:cNvPr>
          <p:cNvSpPr txBox="1"/>
          <p:nvPr/>
        </p:nvSpPr>
        <p:spPr>
          <a:xfrm>
            <a:off x="7886700" y="2879974"/>
            <a:ext cx="2514600" cy="175432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Credit card charge merchants a fee; charges users an interest rate, annual fee and perhaps give rebates</a:t>
            </a:r>
            <a:endParaRPr lang="en-US" b="1" i="1" dirty="0">
              <a:solidFill>
                <a:srgbClr val="0070C0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E053E8C-777B-44BB-8B1B-DEA03B010D88}"/>
              </a:ext>
            </a:extLst>
          </p:cNvPr>
          <p:cNvCxnSpPr>
            <a:cxnSpLocks/>
          </p:cNvCxnSpPr>
          <p:nvPr/>
        </p:nvCxnSpPr>
        <p:spPr>
          <a:xfrm flipH="1">
            <a:off x="6662738" y="3596277"/>
            <a:ext cx="731191" cy="109583"/>
          </a:xfrm>
          <a:prstGeom prst="straightConnector1">
            <a:avLst/>
          </a:prstGeom>
          <a:ln w="3810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183847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04800"/>
            <a:ext cx="8610600" cy="1143000"/>
          </a:xfrm>
        </p:spPr>
        <p:txBody>
          <a:bodyPr/>
          <a:lstStyle/>
          <a:p>
            <a:r>
              <a:rPr lang="en-US" dirty="0"/>
              <a:t>Summary of Economic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9000" y="1295403"/>
            <a:ext cx="8255000" cy="4830763"/>
          </a:xfrm>
        </p:spPr>
        <p:txBody>
          <a:bodyPr>
            <a:noAutofit/>
          </a:bodyPr>
          <a:lstStyle/>
          <a:p>
            <a:r>
              <a:rPr lang="en-US" sz="2400" dirty="0"/>
              <a:t>Two Kinds of Anticompetitive Conduct Mechanisms</a:t>
            </a:r>
          </a:p>
          <a:p>
            <a:pPr lvl="1"/>
            <a:r>
              <a:rPr lang="en-US" sz="2000" dirty="0"/>
              <a:t>Collusive</a:t>
            </a:r>
          </a:p>
          <a:p>
            <a:pPr lvl="1"/>
            <a:r>
              <a:rPr lang="en-US" sz="2000" dirty="0"/>
              <a:t>Exclusionary</a:t>
            </a:r>
          </a:p>
          <a:p>
            <a:r>
              <a:rPr lang="en-US" sz="2400" dirty="0"/>
              <a:t>Two Exclusionary Conduct Paradigms</a:t>
            </a:r>
          </a:p>
          <a:p>
            <a:pPr lvl="1"/>
            <a:r>
              <a:rPr lang="en-US" sz="2000" dirty="0"/>
              <a:t>Raising Rivals’ Costs</a:t>
            </a:r>
          </a:p>
          <a:p>
            <a:pPr lvl="1"/>
            <a:r>
              <a:rPr lang="en-US" sz="2000" dirty="0"/>
              <a:t>Predatory Pricing</a:t>
            </a:r>
          </a:p>
          <a:p>
            <a:pPr lvl="1"/>
            <a:r>
              <a:rPr lang="en-US" sz="2000" i="1" dirty="0"/>
              <a:t>Greater concern about RRC conduct</a:t>
            </a:r>
          </a:p>
          <a:p>
            <a:r>
              <a:rPr lang="en-US" sz="2400" dirty="0"/>
              <a:t>Four-step ROR analytical framework focuses on overall impact on consumers </a:t>
            </a:r>
          </a:p>
          <a:p>
            <a:pPr lvl="1"/>
            <a:r>
              <a:rPr lang="en-US" sz="2000" dirty="0"/>
              <a:t>Step 1: Harm to competitors (RRC or </a:t>
            </a:r>
            <a:r>
              <a:rPr lang="en-US" sz="2000" dirty="0" err="1"/>
              <a:t>RRR</a:t>
            </a:r>
            <a:r>
              <a:rPr lang="en-US" sz="2000" dirty="0"/>
              <a:t>)</a:t>
            </a:r>
          </a:p>
          <a:p>
            <a:pPr lvl="1"/>
            <a:r>
              <a:rPr lang="en-US" sz="2000" dirty="0"/>
              <a:t>Step 2: Harm to consumers (POP; recoupment)</a:t>
            </a:r>
          </a:p>
          <a:p>
            <a:pPr lvl="1"/>
            <a:r>
              <a:rPr lang="en-US" sz="2000" dirty="0"/>
              <a:t>Step 3: Efficiencies</a:t>
            </a:r>
          </a:p>
          <a:p>
            <a:pPr lvl="1"/>
            <a:r>
              <a:rPr lang="en-US" sz="2000" dirty="0"/>
              <a:t>Step 4: Overall competitive effect </a:t>
            </a:r>
          </a:p>
          <a:p>
            <a:r>
              <a:rPr lang="en-US" sz="2400" dirty="0"/>
              <a:t>Each step involves fact-intensive inquiry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89D86-2442-4029-8BA2-9F3867D42326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1E824D-E734-45FA-87D2-EE5A482E9724}"/>
              </a:ext>
            </a:extLst>
          </p:cNvPr>
          <p:cNvSpPr txBox="1"/>
          <p:nvPr/>
        </p:nvSpPr>
        <p:spPr>
          <a:xfrm>
            <a:off x="8458200" y="4499564"/>
            <a:ext cx="2844800" cy="1200329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In predatory pricing, low prices causes </a:t>
            </a:r>
            <a:r>
              <a:rPr lang="en-US" b="1" dirty="0" err="1">
                <a:solidFill>
                  <a:srgbClr val="0070C0"/>
                </a:solidFill>
              </a:rPr>
              <a:t>RRR</a:t>
            </a:r>
            <a:r>
              <a:rPr lang="en-US" b="1" dirty="0">
                <a:solidFill>
                  <a:srgbClr val="0070C0"/>
                </a:solidFill>
              </a:rPr>
              <a:t>; recoupment is POP; </a:t>
            </a:r>
          </a:p>
          <a:p>
            <a:r>
              <a:rPr lang="en-US" b="1" dirty="0">
                <a:solidFill>
                  <a:srgbClr val="0070C0"/>
                </a:solidFill>
              </a:rPr>
              <a:t>efficiencies are assumed</a:t>
            </a:r>
            <a:endParaRPr lang="en-US" b="1" i="1" dirty="0">
              <a:solidFill>
                <a:srgbClr val="0070C0"/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B2A8046-4903-4EC4-AAD6-22711BB0802F}"/>
              </a:ext>
            </a:extLst>
          </p:cNvPr>
          <p:cNvCxnSpPr>
            <a:cxnSpLocks/>
          </p:cNvCxnSpPr>
          <p:nvPr/>
        </p:nvCxnSpPr>
        <p:spPr>
          <a:xfrm flipH="1">
            <a:off x="7543800" y="4876803"/>
            <a:ext cx="723900" cy="228601"/>
          </a:xfrm>
          <a:prstGeom prst="straightConnector1">
            <a:avLst/>
          </a:prstGeom>
          <a:ln w="3810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481698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5FCCBB-AC3B-447F-B642-24486C691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2AB6A6-C865-4C44-BCF2-0F3C99B0D1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3200" dirty="0"/>
              <a:t>Further </a:t>
            </a:r>
            <a:r>
              <a:rPr lang="en-US" sz="3200" dirty="0" err="1"/>
              <a:t>RRC</a:t>
            </a:r>
            <a:r>
              <a:rPr lang="en-US" sz="3200" dirty="0"/>
              <a:t> Foreclosure Examples:</a:t>
            </a:r>
          </a:p>
          <a:p>
            <a:pPr algn="ctr"/>
            <a:r>
              <a:rPr lang="en-US" sz="3200" dirty="0"/>
              <a:t>Tech and Non-Tech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707C33-A588-4F4A-81BD-C64DF1ECA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0F6203-8E4C-4C3A-AAE6-E6E1087CD8D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45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72167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9F308-AF58-407A-BB38-77358F7E5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400" y="304800"/>
            <a:ext cx="8153400" cy="1143000"/>
          </a:xfrm>
        </p:spPr>
        <p:txBody>
          <a:bodyPr/>
          <a:lstStyle/>
          <a:p>
            <a:r>
              <a:rPr lang="en-US" i="1" dirty="0"/>
              <a:t>Radiant Burners v. Peoples Gas </a:t>
            </a:r>
            <a:r>
              <a:rPr lang="en-US" dirty="0"/>
              <a:t>(1960)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8D4935-36C5-4B09-807A-E337A0356D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1600201"/>
            <a:ext cx="9067800" cy="4514850"/>
          </a:xfrm>
        </p:spPr>
        <p:txBody>
          <a:bodyPr/>
          <a:lstStyle/>
          <a:p>
            <a:r>
              <a:rPr lang="en-US" sz="2400" dirty="0">
                <a:solidFill>
                  <a:srgbClr val="C00000"/>
                </a:solidFill>
              </a:rPr>
              <a:t>The “input” foreclosed might be a product certification</a:t>
            </a:r>
          </a:p>
          <a:p>
            <a:pPr lvl="1"/>
            <a:r>
              <a:rPr lang="en-US" sz="2000" dirty="0"/>
              <a:t>Radiant invented a new efficient gas burner that used less natural gas</a:t>
            </a:r>
          </a:p>
          <a:p>
            <a:pPr lvl="1"/>
            <a:r>
              <a:rPr lang="en-US" sz="2000" dirty="0"/>
              <a:t>In order to satisfy municipal building codes, the burner needed to be safety certified by the standard setter, which was the American Gas Assoc, make up of municipal gas companies</a:t>
            </a:r>
          </a:p>
          <a:p>
            <a:pPr lvl="1"/>
            <a:r>
              <a:rPr lang="en-US" sz="2000" dirty="0"/>
              <a:t>The AGA members feared that use of the Radiant burner would somewhat reduce the demand for gas</a:t>
            </a:r>
          </a:p>
          <a:p>
            <a:pPr lvl="1"/>
            <a:r>
              <a:rPr lang="en-US" sz="2000" dirty="0"/>
              <a:t>Radiant was denied the certification </a:t>
            </a:r>
          </a:p>
          <a:p>
            <a:r>
              <a:rPr lang="en-US" sz="2400" dirty="0"/>
              <a:t>Radiant sued and won.  The Supreme Court treated this “exclusionary group boycott” by the AGA as per se illegal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46F075-E89B-4ACF-977D-C97A37A54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694CCD-32F1-46E2-A9F9-56F5F96798E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46</a:t>
            </a:fld>
            <a:endParaRPr lang="en-US">
              <a:solidFill>
                <a:srgbClr val="000000"/>
              </a:solidFill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649FF81-7B4E-40C3-A379-EB98D0096057}"/>
              </a:ext>
            </a:extLst>
          </p:cNvPr>
          <p:cNvCxnSpPr>
            <a:cxnSpLocks/>
          </p:cNvCxnSpPr>
          <p:nvPr/>
        </p:nvCxnSpPr>
        <p:spPr>
          <a:xfrm flipH="1" flipV="1">
            <a:off x="6753226" y="5257799"/>
            <a:ext cx="1323974" cy="644142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4E7531D2-8693-432E-84AC-03046762C194}"/>
              </a:ext>
            </a:extLst>
          </p:cNvPr>
          <p:cNvSpPr txBox="1"/>
          <p:nvPr/>
        </p:nvSpPr>
        <p:spPr>
          <a:xfrm>
            <a:off x="8305801" y="5460524"/>
            <a:ext cx="1905000" cy="92333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Legal standard to be discussed </a:t>
            </a:r>
            <a:br>
              <a:rPr lang="en-US" b="1" dirty="0">
                <a:solidFill>
                  <a:srgbClr val="0070C0"/>
                </a:solidFill>
              </a:rPr>
            </a:br>
            <a:r>
              <a:rPr lang="en-US" b="1" dirty="0">
                <a:solidFill>
                  <a:srgbClr val="0070C0"/>
                </a:solidFill>
              </a:rPr>
              <a:t>at Topic 21</a:t>
            </a:r>
          </a:p>
        </p:txBody>
      </p:sp>
    </p:spTree>
    <p:extLst>
      <p:ext uri="{BB962C8B-B14F-4D97-AF65-F5344CB8AC3E}">
        <p14:creationId xmlns:p14="http://schemas.microsoft.com/office/powerpoint/2010/main" val="144598350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E100D-7EC3-4A9D-8540-0B8087D517DF}" type="slidenum">
              <a:rPr lang="en-US"/>
              <a:pPr/>
              <a:t>47</a:t>
            </a:fld>
            <a:endParaRPr lang="en-US" dirty="0"/>
          </a:p>
        </p:txBody>
      </p:sp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9982200" cy="1143000"/>
          </a:xfrm>
        </p:spPr>
        <p:txBody>
          <a:bodyPr>
            <a:normAutofit/>
          </a:bodyPr>
          <a:lstStyle/>
          <a:p>
            <a:pPr algn="l">
              <a:lnSpc>
                <a:spcPct val="95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 Conceptualizing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Radiant </a:t>
            </a:r>
            <a:r>
              <a:rPr lang="en-US" i="1" dirty="0"/>
              <a:t>Burners </a:t>
            </a:r>
            <a:r>
              <a:rPr lang="en-US" dirty="0"/>
              <a:t>as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Input </a:t>
            </a:r>
            <a:r>
              <a:rPr lang="en-US" dirty="0"/>
              <a:t>F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oreclosure</a:t>
            </a:r>
            <a:endParaRPr lang="en-US" sz="2800" i="1" dirty="0"/>
          </a:p>
        </p:txBody>
      </p:sp>
      <p:sp>
        <p:nvSpPr>
          <p:cNvPr id="76803" name="AutoShape 3" descr="Blue tissue paper"/>
          <p:cNvSpPr>
            <a:spLocks noChangeArrowheads="1"/>
          </p:cNvSpPr>
          <p:nvPr/>
        </p:nvSpPr>
        <p:spPr bwMode="auto">
          <a:xfrm>
            <a:off x="4185038" y="1999935"/>
            <a:ext cx="767324" cy="408623"/>
          </a:xfrm>
          <a:prstGeom prst="flowChartAlternateProcess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dirty="0">
                <a:solidFill>
                  <a:srgbClr val="0070C0"/>
                </a:solidFill>
                <a:latin typeface="Arial Black" pitchFamily="34" charset="0"/>
              </a:rPr>
              <a:t>AGA</a:t>
            </a:r>
          </a:p>
        </p:txBody>
      </p:sp>
      <p:sp>
        <p:nvSpPr>
          <p:cNvPr id="76804" name="AutoShape 4" descr="Blue tissue paper"/>
          <p:cNvSpPr>
            <a:spLocks noChangeArrowheads="1"/>
          </p:cNvSpPr>
          <p:nvPr/>
        </p:nvSpPr>
        <p:spPr bwMode="auto">
          <a:xfrm>
            <a:off x="6515100" y="3673475"/>
            <a:ext cx="2209800" cy="762000"/>
          </a:xfrm>
          <a:prstGeom prst="flowChartAlternateProcess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US" dirty="0">
                <a:latin typeface="Arial Black" pitchFamily="34" charset="0"/>
              </a:rPr>
              <a:t>Radiant</a:t>
            </a:r>
          </a:p>
        </p:txBody>
      </p:sp>
      <p:sp>
        <p:nvSpPr>
          <p:cNvPr id="76805" name="AutoShape 5" descr="Blue tissue paper"/>
          <p:cNvSpPr>
            <a:spLocks noChangeArrowheads="1"/>
          </p:cNvSpPr>
          <p:nvPr/>
        </p:nvSpPr>
        <p:spPr bwMode="auto">
          <a:xfrm>
            <a:off x="3399786" y="3361055"/>
            <a:ext cx="2514600" cy="762000"/>
          </a:xfrm>
          <a:prstGeom prst="flowChartAlternateProcess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US" dirty="0">
                <a:solidFill>
                  <a:srgbClr val="0070C0"/>
                </a:solidFill>
                <a:latin typeface="Arial Black" pitchFamily="34" charset="0"/>
              </a:rPr>
              <a:t>Peoples Gas </a:t>
            </a:r>
          </a:p>
          <a:p>
            <a:pPr algn="ctr">
              <a:spcBef>
                <a:spcPct val="0"/>
              </a:spcBef>
            </a:pPr>
            <a:r>
              <a:rPr lang="en-US" dirty="0">
                <a:solidFill>
                  <a:srgbClr val="0070C0"/>
                </a:solidFill>
                <a:latin typeface="Arial Black" pitchFamily="34" charset="0"/>
              </a:rPr>
              <a:t>(&amp; other Gas Co’s)</a:t>
            </a:r>
          </a:p>
        </p:txBody>
      </p:sp>
      <p:sp>
        <p:nvSpPr>
          <p:cNvPr id="76806" name="Line 6"/>
          <p:cNvSpPr>
            <a:spLocks noChangeShapeType="1"/>
          </p:cNvSpPr>
          <p:nvPr/>
        </p:nvSpPr>
        <p:spPr bwMode="auto">
          <a:xfrm flipH="1" flipV="1">
            <a:off x="4740722" y="4473575"/>
            <a:ext cx="846707" cy="83058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807" name="Line 7"/>
          <p:cNvSpPr>
            <a:spLocks noChangeShapeType="1"/>
          </p:cNvSpPr>
          <p:nvPr/>
        </p:nvSpPr>
        <p:spPr bwMode="auto">
          <a:xfrm>
            <a:off x="5181606" y="2324097"/>
            <a:ext cx="2016064" cy="1242701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808" name="AutoShape 8" descr="Blue tissue paper"/>
          <p:cNvSpPr>
            <a:spLocks noChangeArrowheads="1"/>
          </p:cNvSpPr>
          <p:nvPr/>
        </p:nvSpPr>
        <p:spPr bwMode="auto">
          <a:xfrm>
            <a:off x="4724400" y="5502275"/>
            <a:ext cx="2514600" cy="762000"/>
          </a:xfrm>
          <a:prstGeom prst="flowChartAlternateProcess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US" dirty="0">
                <a:latin typeface="Arial Black" pitchFamily="34" charset="0"/>
              </a:rPr>
              <a:t>Consumers</a:t>
            </a:r>
          </a:p>
        </p:txBody>
      </p:sp>
      <p:sp>
        <p:nvSpPr>
          <p:cNvPr id="76809" name="Line 9"/>
          <p:cNvSpPr>
            <a:spLocks noChangeShapeType="1"/>
          </p:cNvSpPr>
          <p:nvPr/>
        </p:nvSpPr>
        <p:spPr bwMode="auto">
          <a:xfrm flipH="1">
            <a:off x="4572000" y="2530475"/>
            <a:ext cx="0" cy="76200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813" name="Text Box 13"/>
          <p:cNvSpPr txBox="1">
            <a:spLocks noChangeArrowheads="1"/>
          </p:cNvSpPr>
          <p:nvPr/>
        </p:nvSpPr>
        <p:spPr bwMode="auto">
          <a:xfrm>
            <a:off x="1755597" y="2908402"/>
            <a:ext cx="1650154" cy="60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10000"/>
              </a:spcBef>
            </a:pPr>
            <a:r>
              <a:rPr lang="en-US" sz="1600" b="1" dirty="0">
                <a:latin typeface="Arial" charset="0"/>
              </a:rPr>
              <a:t>“Certification”</a:t>
            </a:r>
          </a:p>
          <a:p>
            <a:pPr>
              <a:spcBef>
                <a:spcPct val="10000"/>
              </a:spcBef>
            </a:pPr>
            <a:r>
              <a:rPr lang="en-US" sz="1600" b="1" dirty="0">
                <a:latin typeface="Arial" charset="0"/>
              </a:rPr>
              <a:t>Market</a:t>
            </a:r>
            <a:endParaRPr lang="en-US" sz="1600" dirty="0"/>
          </a:p>
        </p:txBody>
      </p:sp>
      <p:sp>
        <p:nvSpPr>
          <p:cNvPr id="76814" name="Text Box 14"/>
          <p:cNvSpPr txBox="1">
            <a:spLocks noChangeArrowheads="1"/>
          </p:cNvSpPr>
          <p:nvPr/>
        </p:nvSpPr>
        <p:spPr bwMode="auto">
          <a:xfrm>
            <a:off x="2057403" y="4999456"/>
            <a:ext cx="846707" cy="60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10000"/>
              </a:spcBef>
            </a:pPr>
            <a:r>
              <a:rPr lang="en-US" sz="1600" b="1" dirty="0">
                <a:latin typeface="Arial" charset="0"/>
              </a:rPr>
              <a:t>Gas </a:t>
            </a:r>
          </a:p>
          <a:p>
            <a:pPr>
              <a:spcBef>
                <a:spcPct val="10000"/>
              </a:spcBef>
            </a:pPr>
            <a:r>
              <a:rPr lang="en-US" sz="1600" b="1" dirty="0">
                <a:latin typeface="Arial" charset="0"/>
              </a:rPr>
              <a:t>Market</a:t>
            </a:r>
          </a:p>
        </p:txBody>
      </p:sp>
      <p:sp>
        <p:nvSpPr>
          <p:cNvPr id="19" name="Line 12"/>
          <p:cNvSpPr>
            <a:spLocks noChangeShapeType="1"/>
          </p:cNvSpPr>
          <p:nvPr/>
        </p:nvSpPr>
        <p:spPr bwMode="auto">
          <a:xfrm flipH="1">
            <a:off x="6400800" y="4511675"/>
            <a:ext cx="914400" cy="792480"/>
          </a:xfrm>
          <a:prstGeom prst="line">
            <a:avLst/>
          </a:prstGeom>
          <a:ln w="38100">
            <a:solidFill>
              <a:srgbClr val="FF0000"/>
            </a:solidFill>
            <a:headEnd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en-US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33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280795B-6C7F-472A-A35D-96D9C2D28DF0}"/>
              </a:ext>
            </a:extLst>
          </p:cNvPr>
          <p:cNvCxnSpPr>
            <a:cxnSpLocks/>
          </p:cNvCxnSpPr>
          <p:nvPr/>
        </p:nvCxnSpPr>
        <p:spPr>
          <a:xfrm flipH="1">
            <a:off x="6629403" y="2530475"/>
            <a:ext cx="1495425" cy="38100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3764DB41-2C6B-452C-A425-3C867095A4CA}"/>
              </a:ext>
            </a:extLst>
          </p:cNvPr>
          <p:cNvSpPr txBox="1"/>
          <p:nvPr/>
        </p:nvSpPr>
        <p:spPr>
          <a:xfrm>
            <a:off x="8439150" y="1825057"/>
            <a:ext cx="2686050" cy="923330"/>
          </a:xfrm>
          <a:prstGeom prst="rect">
            <a:avLst/>
          </a:prstGeom>
          <a:solidFill>
            <a:srgbClr val="FFFF00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No substitute certification permitted by building codes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BF5FA34-0B2C-46FA-8FDB-09F2B2C8CB4B}"/>
              </a:ext>
            </a:extLst>
          </p:cNvPr>
          <p:cNvSpPr/>
          <p:nvPr/>
        </p:nvSpPr>
        <p:spPr>
          <a:xfrm>
            <a:off x="3261445" y="1608455"/>
            <a:ext cx="2828590" cy="2667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16280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B32A2-6B5E-4086-8EBA-833D2C692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DCF428-D964-40F8-B380-83D328D33F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3200" dirty="0"/>
              <a:t>Google Exclusion Cases</a:t>
            </a:r>
          </a:p>
          <a:p>
            <a:pPr algn="ctr"/>
            <a:r>
              <a:rPr lang="en-US" sz="3200">
                <a:solidFill>
                  <a:srgbClr val="C00000"/>
                </a:solidFill>
              </a:rPr>
              <a:t>(Circa 2021)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EF2673-15A1-45C5-B46E-CEFC9CDA3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0F6203-8E4C-4C3A-AAE6-E6E1087CD8D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48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42524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F98B8D5B-5D8E-4E82-ABC5-3D5A8E8B2F8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F98B8D5B-5D8E-4E82-ABC5-3D5A8E8B2F8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le 5">
            <a:extLst>
              <a:ext uri="{FF2B5EF4-FFF2-40B4-BE49-F238E27FC236}">
                <a16:creationId xmlns:a16="http://schemas.microsoft.com/office/drawing/2014/main" id="{8C7E8CBF-C012-4311-9204-FB07153AE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906" y="10367"/>
            <a:ext cx="10972800" cy="1143000"/>
          </a:xfrm>
        </p:spPr>
        <p:txBody>
          <a:bodyPr vert="horz">
            <a:normAutofit/>
          </a:bodyPr>
          <a:lstStyle/>
          <a:p>
            <a:r>
              <a:rPr lang="en-US" dirty="0"/>
              <a:t>Google AdTech (Texas AG et al) Case</a:t>
            </a:r>
          </a:p>
        </p:txBody>
      </p:sp>
      <p:sp>
        <p:nvSpPr>
          <p:cNvPr id="39" name="Date Placeholder 6">
            <a:extLst>
              <a:ext uri="{FF2B5EF4-FFF2-40B4-BE49-F238E27FC236}">
                <a16:creationId xmlns:a16="http://schemas.microsoft.com/office/drawing/2014/main" id="{E6967562-2084-42E2-98EC-308A11C6F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9D36D2-8094-44D4-AEC0-98F8AF09AA87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4/30/2023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Footer Placeholder 7">
            <a:extLst>
              <a:ext uri="{FF2B5EF4-FFF2-40B4-BE49-F238E27FC236}">
                <a16:creationId xmlns:a16="http://schemas.microsoft.com/office/drawing/2014/main" id="{C223CD94-7E9B-46CE-8130-010108A49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all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Susan Athey – Digital Platform Economics</a:t>
            </a:r>
          </a:p>
        </p:txBody>
      </p:sp>
      <p:sp>
        <p:nvSpPr>
          <p:cNvPr id="42" name="Slide Number Placeholder 8">
            <a:extLst>
              <a:ext uri="{FF2B5EF4-FFF2-40B4-BE49-F238E27FC236}">
                <a16:creationId xmlns:a16="http://schemas.microsoft.com/office/drawing/2014/main" id="{2521D1AF-78FF-4FE8-9F92-DD1D73316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00CD50-2CEF-4D12-97C8-68746B4A2B17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B4EB406B-771D-4661-AD47-948FCBD07605}"/>
              </a:ext>
            </a:extLst>
          </p:cNvPr>
          <p:cNvSpPr/>
          <p:nvPr/>
        </p:nvSpPr>
        <p:spPr bwMode="auto">
          <a:xfrm>
            <a:off x="524062" y="4320423"/>
            <a:ext cx="1280160" cy="1280160"/>
          </a:xfrm>
          <a:prstGeom prst="roundRect">
            <a:avLst/>
          </a:prstGeom>
          <a:solidFill>
            <a:srgbClr val="99FF66">
              <a:alpha val="50196"/>
            </a:srgbClr>
          </a:solidFill>
          <a:ln w="19050">
            <a:solidFill>
              <a:schemeClr val="tx1"/>
            </a:solidFill>
          </a:ln>
          <a:effectLst/>
        </p:spPr>
        <p:txBody>
          <a:bodyPr spcFirstLastPara="0" vert="horz" wrap="square" lIns="9144" tIns="9144" rIns="9144" bIns="9144" numCol="1" spcCol="127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Publishers</a:t>
            </a:r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5697C912-C6A7-49F3-856A-1C29A2F83FEE}"/>
              </a:ext>
            </a:extLst>
          </p:cNvPr>
          <p:cNvSpPr/>
          <p:nvPr/>
        </p:nvSpPr>
        <p:spPr bwMode="auto">
          <a:xfrm>
            <a:off x="10591800" y="4262995"/>
            <a:ext cx="1280160" cy="1280160"/>
          </a:xfrm>
          <a:prstGeom prst="roundRect">
            <a:avLst/>
          </a:prstGeom>
          <a:solidFill>
            <a:srgbClr val="99FF66"/>
          </a:solidFill>
          <a:ln w="28575">
            <a:solidFill>
              <a:schemeClr val="tx1"/>
            </a:solidFill>
            <a:headEnd type="triangle" w="med" len="med"/>
            <a:tailEnd type="none" w="med" len="med"/>
          </a:ln>
          <a:effectLst/>
        </p:spPr>
        <p:txBody>
          <a:bodyPr spcFirstLastPara="0" vert="horz" wrap="square" lIns="9144" tIns="9144" rIns="9144" bIns="9144" numCol="1" spcCol="127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Advertisers</a:t>
            </a:r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D20B175A-6C8A-4745-97C9-CA57169129AC}"/>
              </a:ext>
            </a:extLst>
          </p:cNvPr>
          <p:cNvCxnSpPr>
            <a:cxnSpLocks/>
          </p:cNvCxnSpPr>
          <p:nvPr/>
        </p:nvCxnSpPr>
        <p:spPr>
          <a:xfrm flipH="1">
            <a:off x="4411261" y="4900178"/>
            <a:ext cx="1048586" cy="553926"/>
          </a:xfrm>
          <a:prstGeom prst="straightConnector1">
            <a:avLst/>
          </a:prstGeom>
          <a:ln w="38100">
            <a:solidFill>
              <a:srgbClr val="C00000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 Placeholder 6">
            <a:extLst>
              <a:ext uri="{FF2B5EF4-FFF2-40B4-BE49-F238E27FC236}">
                <a16:creationId xmlns:a16="http://schemas.microsoft.com/office/drawing/2014/main" id="{07E0C416-7FDE-494A-B532-012E6FD09831}"/>
              </a:ext>
            </a:extLst>
          </p:cNvPr>
          <p:cNvSpPr txBox="1">
            <a:spLocks/>
          </p:cNvSpPr>
          <p:nvPr/>
        </p:nvSpPr>
        <p:spPr>
          <a:xfrm>
            <a:off x="-298019" y="1194932"/>
            <a:ext cx="5774483" cy="4482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0000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r>
              <a:rPr kumimoji="0" lang="en-US" sz="2000" b="0" i="1" u="sng" strike="noStrike" kern="1200" cap="none" spc="0" normalizeH="0" baseline="0" noProof="0" dirty="0">
                <a:ln>
                  <a:noFill/>
                </a:ln>
                <a:solidFill>
                  <a:srgbClr val="B1615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Terminology </a:t>
            </a:r>
            <a:r>
              <a:rPr lang="en-US" i="1" u="sng" dirty="0">
                <a:solidFill>
                  <a:srgbClr val="B1615B"/>
                </a:solidFill>
                <a:latin typeface="Calibri" panose="020F0502020204030204"/>
              </a:rPr>
              <a:t>&amp; Mkt Structure</a:t>
            </a:r>
            <a:endParaRPr kumimoji="0" lang="en-US" sz="2000" b="0" i="1" u="sng" strike="noStrike" kern="1200" cap="none" spc="0" normalizeH="0" baseline="0" noProof="0" dirty="0">
              <a:ln>
                <a:noFill/>
              </a:ln>
              <a:solidFill>
                <a:srgbClr val="B1615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Text Placeholder 5">
            <a:extLst>
              <a:ext uri="{FF2B5EF4-FFF2-40B4-BE49-F238E27FC236}">
                <a16:creationId xmlns:a16="http://schemas.microsoft.com/office/drawing/2014/main" id="{8DC6F713-30C3-4F7E-B546-FF24B7B3DF78}"/>
              </a:ext>
            </a:extLst>
          </p:cNvPr>
          <p:cNvSpPr txBox="1">
            <a:spLocks/>
          </p:cNvSpPr>
          <p:nvPr/>
        </p:nvSpPr>
        <p:spPr>
          <a:xfrm>
            <a:off x="142791" y="1698106"/>
            <a:ext cx="4886409" cy="1240252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vert="horz" lIns="0" tIns="45720" rIns="0" bIns="45720" rtlCol="0" anchor="t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90513" marR="0" lvl="0" indent="-174625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rgbClr val="7F00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lang="en-US" sz="1600" b="1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anose="020F0502020204030204"/>
              </a:rPr>
              <a:t>Case involves “display” ads</a:t>
            </a:r>
          </a:p>
          <a:p>
            <a:pPr marL="290513" marR="0" lvl="0" indent="-174625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rgbClr val="7F00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lang="en-US" sz="1600" b="1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anose="020F0502020204030204"/>
              </a:rPr>
              <a:t>Publisher Ad Servers organize publisher ad sales</a:t>
            </a:r>
          </a:p>
          <a:p>
            <a:pPr marL="290513" marR="0" lvl="0" indent="-174625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rgbClr val="7F00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</a:t>
            </a:r>
            <a:r>
              <a:rPr lang="en-US" sz="1600" b="1" dirty="0" err="1">
                <a:solidFill>
                  <a:srgbClr val="000000">
                    <a:lumMod val="75000"/>
                    <a:lumOff val="25000"/>
                  </a:srgbClr>
                </a:solidFill>
                <a:latin typeface="Calibri" panose="020F0502020204030204"/>
              </a:rPr>
              <a:t>emand</a:t>
            </a:r>
            <a:r>
              <a:rPr lang="en-US" sz="1600" b="1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anose="020F0502020204030204"/>
              </a:rPr>
              <a:t> Side Platform (DSP) organizes advertiser buys</a:t>
            </a:r>
          </a:p>
          <a:p>
            <a:pPr marL="290513" marR="0" lvl="0" indent="-174625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rgbClr val="7F00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 Exchange auctions off Publisher ads in real time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C20E904-F447-455D-AB8E-5AAA85763754}"/>
              </a:ext>
            </a:extLst>
          </p:cNvPr>
          <p:cNvSpPr/>
          <p:nvPr/>
        </p:nvSpPr>
        <p:spPr>
          <a:xfrm>
            <a:off x="5257800" y="973799"/>
            <a:ext cx="5774483" cy="1665174"/>
          </a:xfrm>
          <a:prstGeom prst="rect">
            <a:avLst/>
          </a:prstGeom>
          <a:noFill/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170F117-A4A4-41A4-8DFD-7F4D0AC3AC4A}"/>
              </a:ext>
            </a:extLst>
          </p:cNvPr>
          <p:cNvGrpSpPr/>
          <p:nvPr/>
        </p:nvGrpSpPr>
        <p:grpSpPr>
          <a:xfrm>
            <a:off x="7908626" y="3986216"/>
            <a:ext cx="1405430" cy="1990882"/>
            <a:chOff x="6104113" y="2381052"/>
            <a:chExt cx="1280160" cy="1865603"/>
          </a:xfrm>
          <a:noFill/>
        </p:grpSpPr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89A60277-CD94-40B9-9B8E-30D712511018}"/>
                </a:ext>
              </a:extLst>
            </p:cNvPr>
            <p:cNvSpPr/>
            <p:nvPr/>
          </p:nvSpPr>
          <p:spPr>
            <a:xfrm>
              <a:off x="6104113" y="3411997"/>
              <a:ext cx="1280160" cy="834658"/>
            </a:xfrm>
            <a:prstGeom prst="roundRect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  <a:effectLst/>
          </p:spPr>
          <p:txBody>
            <a:bodyPr spcFirstLastPara="0" vert="horz" wrap="square" lIns="9144" tIns="9144" rIns="9144" bIns="9144" numCol="1" spcCol="1270" anchor="ctr" anchorCtr="0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Rival DSPs</a:t>
              </a:r>
            </a:p>
          </p:txBody>
        </p:sp>
        <p:sp>
          <p:nvSpPr>
            <p:cNvPr id="158" name="Rectangle: Rounded Corners 157">
              <a:extLst>
                <a:ext uri="{FF2B5EF4-FFF2-40B4-BE49-F238E27FC236}">
                  <a16:creationId xmlns:a16="http://schemas.microsoft.com/office/drawing/2014/main" id="{5B2BF43F-8945-4D0C-A5F6-B0738BB3F101}"/>
                </a:ext>
              </a:extLst>
            </p:cNvPr>
            <p:cNvSpPr/>
            <p:nvPr/>
          </p:nvSpPr>
          <p:spPr>
            <a:xfrm>
              <a:off x="6104113" y="2381052"/>
              <a:ext cx="1280160" cy="905822"/>
            </a:xfrm>
            <a:prstGeom prst="roundRect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</a:ln>
            <a:effectLst/>
          </p:spPr>
          <p:txBody>
            <a:bodyPr spcFirstLastPara="0" vert="horz" wrap="square" lIns="9144" tIns="9144" rIns="9144" bIns="9144" numCol="1" spcCol="1270" anchor="ctr" anchorCtr="0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Google DSP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72D1ADD-BCCB-4B63-9864-B61C5A8CF1DF}"/>
              </a:ext>
            </a:extLst>
          </p:cNvPr>
          <p:cNvGrpSpPr/>
          <p:nvPr/>
        </p:nvGrpSpPr>
        <p:grpSpPr>
          <a:xfrm>
            <a:off x="3131101" y="3940897"/>
            <a:ext cx="1280160" cy="2013865"/>
            <a:chOff x="3028343" y="1915774"/>
            <a:chExt cx="1280160" cy="2013865"/>
          </a:xfrm>
          <a:noFill/>
        </p:grpSpPr>
        <p:sp>
          <p:nvSpPr>
            <p:cNvPr id="160" name="Rectangle: Rounded Corners 159">
              <a:extLst>
                <a:ext uri="{FF2B5EF4-FFF2-40B4-BE49-F238E27FC236}">
                  <a16:creationId xmlns:a16="http://schemas.microsoft.com/office/drawing/2014/main" id="{E6A42E8C-B97D-4BD4-9486-825AD03E63F9}"/>
                </a:ext>
              </a:extLst>
            </p:cNvPr>
            <p:cNvSpPr/>
            <p:nvPr/>
          </p:nvSpPr>
          <p:spPr>
            <a:xfrm>
              <a:off x="3028343" y="3198119"/>
              <a:ext cx="1280160" cy="731520"/>
            </a:xfrm>
            <a:prstGeom prst="roundRect">
              <a:avLst/>
            </a:prstGeom>
            <a:solidFill>
              <a:srgbClr val="FFFF00"/>
            </a:solidFill>
            <a:ln w="28575">
              <a:solidFill>
                <a:schemeClr val="bg1">
                  <a:lumMod val="65000"/>
                </a:schemeClr>
              </a:solidFill>
            </a:ln>
            <a:effectLst/>
          </p:spPr>
          <p:txBody>
            <a:bodyPr spcFirstLastPara="0" vert="horz" wrap="square" lIns="9144" tIns="9144" rIns="9144" bIns="9144" numCol="1" spcCol="1270" anchor="ctr" anchorCtr="0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Rival Publisher 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Ad Server</a:t>
              </a:r>
            </a:p>
          </p:txBody>
        </p:sp>
        <p:sp>
          <p:nvSpPr>
            <p:cNvPr id="161" name="Rectangle: Rounded Corners 160">
              <a:extLst>
                <a:ext uri="{FF2B5EF4-FFF2-40B4-BE49-F238E27FC236}">
                  <a16:creationId xmlns:a16="http://schemas.microsoft.com/office/drawing/2014/main" id="{C6D7EE96-11EB-483B-9212-364033547BEB}"/>
                </a:ext>
              </a:extLst>
            </p:cNvPr>
            <p:cNvSpPr/>
            <p:nvPr/>
          </p:nvSpPr>
          <p:spPr>
            <a:xfrm>
              <a:off x="3028343" y="1915774"/>
              <a:ext cx="1280160" cy="1097280"/>
            </a:xfrm>
            <a:prstGeom prst="roundRect">
              <a:avLst/>
            </a:prstGeom>
            <a:solidFill>
              <a:srgbClr val="FFCC99"/>
            </a:solidFill>
            <a:ln w="28575">
              <a:solidFill>
                <a:srgbClr val="D7B8AB"/>
              </a:solidFill>
            </a:ln>
            <a:effectLst/>
          </p:spPr>
          <p:txBody>
            <a:bodyPr spcFirstLastPara="0" vert="horz" wrap="square" lIns="9144" tIns="9144" rIns="9144" bIns="9144" numCol="1" spcCol="1270" anchor="ctr" anchorCtr="0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Google Publisher 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Ad Server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C52994A-1CBF-42FE-87DA-C2F78AFB70BC}"/>
              </a:ext>
            </a:extLst>
          </p:cNvPr>
          <p:cNvGrpSpPr/>
          <p:nvPr/>
        </p:nvGrpSpPr>
        <p:grpSpPr>
          <a:xfrm>
            <a:off x="5459847" y="3940897"/>
            <a:ext cx="1280160" cy="2013865"/>
            <a:chOff x="4472013" y="1915774"/>
            <a:chExt cx="1280160" cy="2013865"/>
          </a:xfrm>
          <a:noFill/>
        </p:grpSpPr>
        <p:sp>
          <p:nvSpPr>
            <p:cNvPr id="162" name="Rectangle: Rounded Corners 161">
              <a:extLst>
                <a:ext uri="{FF2B5EF4-FFF2-40B4-BE49-F238E27FC236}">
                  <a16:creationId xmlns:a16="http://schemas.microsoft.com/office/drawing/2014/main" id="{2F965A04-52B2-4C82-A276-9C93CB6583CF}"/>
                </a:ext>
              </a:extLst>
            </p:cNvPr>
            <p:cNvSpPr/>
            <p:nvPr/>
          </p:nvSpPr>
          <p:spPr>
            <a:xfrm>
              <a:off x="4472013" y="1915774"/>
              <a:ext cx="1280160" cy="1097280"/>
            </a:xfrm>
            <a:prstGeom prst="roundRect">
              <a:avLst/>
            </a:prstGeom>
            <a:solidFill>
              <a:srgbClr val="FF0000">
                <a:alpha val="40000"/>
              </a:srgbClr>
            </a:solidFill>
            <a:ln w="28575">
              <a:solidFill>
                <a:schemeClr val="tx1"/>
              </a:solidFill>
            </a:ln>
            <a:effectLst/>
          </p:spPr>
          <p:txBody>
            <a:bodyPr spcFirstLastPara="0" vert="horz" wrap="square" lIns="9144" tIns="9144" rIns="9144" bIns="9144" numCol="1" spcCol="1270" anchor="ctr" anchorCtr="0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Google 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Ad Exchange</a:t>
              </a:r>
            </a:p>
          </p:txBody>
        </p:sp>
        <p:sp>
          <p:nvSpPr>
            <p:cNvPr id="163" name="Rectangle: Rounded Corners 162">
              <a:extLst>
                <a:ext uri="{FF2B5EF4-FFF2-40B4-BE49-F238E27FC236}">
                  <a16:creationId xmlns:a16="http://schemas.microsoft.com/office/drawing/2014/main" id="{60DA438E-9942-46BD-AEF3-800D76490A02}"/>
                </a:ext>
              </a:extLst>
            </p:cNvPr>
            <p:cNvSpPr/>
            <p:nvPr/>
          </p:nvSpPr>
          <p:spPr>
            <a:xfrm>
              <a:off x="4472013" y="3198119"/>
              <a:ext cx="1280160" cy="731520"/>
            </a:xfrm>
            <a:prstGeom prst="roundRect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  <a:effectLst/>
          </p:spPr>
          <p:txBody>
            <a:bodyPr spcFirstLastPara="0" vert="horz" wrap="square" lIns="9144" tIns="9144" rIns="9144" bIns="9144" numCol="1" spcCol="1270" anchor="ctr" anchorCtr="0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Rival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Ad Exchange</a:t>
              </a:r>
            </a:p>
          </p:txBody>
        </p:sp>
      </p:grpSp>
      <p:cxnSp>
        <p:nvCxnSpPr>
          <p:cNvPr id="166" name="Straight Arrow Connector 165">
            <a:extLst>
              <a:ext uri="{FF2B5EF4-FFF2-40B4-BE49-F238E27FC236}">
                <a16:creationId xmlns:a16="http://schemas.microsoft.com/office/drawing/2014/main" id="{9561C54A-8326-4CDA-B1E7-F53F4DF6EF92}"/>
              </a:ext>
            </a:extLst>
          </p:cNvPr>
          <p:cNvCxnSpPr>
            <a:cxnSpLocks/>
            <a:stCxn id="163" idx="1"/>
            <a:endCxn id="160" idx="3"/>
          </p:cNvCxnSpPr>
          <p:nvPr/>
        </p:nvCxnSpPr>
        <p:spPr>
          <a:xfrm flipH="1">
            <a:off x="4411261" y="5589002"/>
            <a:ext cx="1048586" cy="0"/>
          </a:xfrm>
          <a:prstGeom prst="straightConnector1">
            <a:avLst/>
          </a:prstGeom>
          <a:ln w="3810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Arrow Connector 166">
            <a:extLst>
              <a:ext uri="{FF2B5EF4-FFF2-40B4-BE49-F238E27FC236}">
                <a16:creationId xmlns:a16="http://schemas.microsoft.com/office/drawing/2014/main" id="{7A2DC3DF-E423-49CB-8CB6-B7CB6B965C90}"/>
              </a:ext>
            </a:extLst>
          </p:cNvPr>
          <p:cNvCxnSpPr>
            <a:cxnSpLocks/>
            <a:stCxn id="162" idx="1"/>
            <a:endCxn id="161" idx="3"/>
          </p:cNvCxnSpPr>
          <p:nvPr/>
        </p:nvCxnSpPr>
        <p:spPr>
          <a:xfrm flipH="1">
            <a:off x="4411261" y="4489537"/>
            <a:ext cx="1048586" cy="0"/>
          </a:xfrm>
          <a:prstGeom prst="straightConnector1">
            <a:avLst/>
          </a:prstGeom>
          <a:ln w="3810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Arrow Connector 173">
            <a:extLst>
              <a:ext uri="{FF2B5EF4-FFF2-40B4-BE49-F238E27FC236}">
                <a16:creationId xmlns:a16="http://schemas.microsoft.com/office/drawing/2014/main" id="{FBBE73F8-7311-4EA3-BD03-B0B81A7BB9CB}"/>
              </a:ext>
            </a:extLst>
          </p:cNvPr>
          <p:cNvCxnSpPr>
            <a:cxnSpLocks/>
          </p:cNvCxnSpPr>
          <p:nvPr/>
        </p:nvCxnSpPr>
        <p:spPr>
          <a:xfrm flipH="1" flipV="1">
            <a:off x="4427878" y="4903075"/>
            <a:ext cx="1048586" cy="553926"/>
          </a:xfrm>
          <a:prstGeom prst="straightConnector1">
            <a:avLst/>
          </a:prstGeom>
          <a:ln w="38100">
            <a:solidFill>
              <a:srgbClr val="C00000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Arrow Connector 175">
            <a:extLst>
              <a:ext uri="{FF2B5EF4-FFF2-40B4-BE49-F238E27FC236}">
                <a16:creationId xmlns:a16="http://schemas.microsoft.com/office/drawing/2014/main" id="{E9C85D19-566A-4F66-8E41-D5BB588A1714}"/>
              </a:ext>
            </a:extLst>
          </p:cNvPr>
          <p:cNvCxnSpPr>
            <a:cxnSpLocks/>
          </p:cNvCxnSpPr>
          <p:nvPr/>
        </p:nvCxnSpPr>
        <p:spPr>
          <a:xfrm flipH="1">
            <a:off x="6740007" y="5583555"/>
            <a:ext cx="1048586" cy="0"/>
          </a:xfrm>
          <a:prstGeom prst="straightConnector1">
            <a:avLst/>
          </a:prstGeom>
          <a:ln w="3810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Arrow Connector 176">
            <a:extLst>
              <a:ext uri="{FF2B5EF4-FFF2-40B4-BE49-F238E27FC236}">
                <a16:creationId xmlns:a16="http://schemas.microsoft.com/office/drawing/2014/main" id="{77468B5D-47EC-4C12-A46D-B65B1D7463FF}"/>
              </a:ext>
            </a:extLst>
          </p:cNvPr>
          <p:cNvCxnSpPr>
            <a:cxnSpLocks/>
          </p:cNvCxnSpPr>
          <p:nvPr/>
        </p:nvCxnSpPr>
        <p:spPr>
          <a:xfrm flipH="1">
            <a:off x="6756624" y="4508583"/>
            <a:ext cx="1048586" cy="0"/>
          </a:xfrm>
          <a:prstGeom prst="straightConnector1">
            <a:avLst/>
          </a:prstGeom>
          <a:ln w="3810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Arrow Connector 177">
            <a:extLst>
              <a:ext uri="{FF2B5EF4-FFF2-40B4-BE49-F238E27FC236}">
                <a16:creationId xmlns:a16="http://schemas.microsoft.com/office/drawing/2014/main" id="{F2ED2414-0A77-4FE8-A5C8-3024848FDB87}"/>
              </a:ext>
            </a:extLst>
          </p:cNvPr>
          <p:cNvCxnSpPr>
            <a:cxnSpLocks/>
          </p:cNvCxnSpPr>
          <p:nvPr/>
        </p:nvCxnSpPr>
        <p:spPr>
          <a:xfrm flipH="1" flipV="1">
            <a:off x="6756624" y="4897628"/>
            <a:ext cx="1048586" cy="553926"/>
          </a:xfrm>
          <a:prstGeom prst="straightConnector1">
            <a:avLst/>
          </a:prstGeom>
          <a:ln w="38100">
            <a:solidFill>
              <a:srgbClr val="C00000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16258079-E8E8-4E42-BED4-D419721B1716}"/>
              </a:ext>
            </a:extLst>
          </p:cNvPr>
          <p:cNvCxnSpPr>
            <a:cxnSpLocks/>
          </p:cNvCxnSpPr>
          <p:nvPr/>
        </p:nvCxnSpPr>
        <p:spPr>
          <a:xfrm flipH="1">
            <a:off x="6756624" y="4960503"/>
            <a:ext cx="1048586" cy="553926"/>
          </a:xfrm>
          <a:prstGeom prst="straightConnector1">
            <a:avLst/>
          </a:prstGeom>
          <a:ln w="38100">
            <a:solidFill>
              <a:srgbClr val="C00000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1B58B56D-DCEC-4535-BF74-8B72AD74EDCE}"/>
              </a:ext>
            </a:extLst>
          </p:cNvPr>
          <p:cNvCxnSpPr>
            <a:cxnSpLocks/>
          </p:cNvCxnSpPr>
          <p:nvPr/>
        </p:nvCxnSpPr>
        <p:spPr>
          <a:xfrm flipH="1">
            <a:off x="1847025" y="4489537"/>
            <a:ext cx="1069119" cy="477924"/>
          </a:xfrm>
          <a:prstGeom prst="straightConnector1">
            <a:avLst/>
          </a:prstGeom>
          <a:ln w="38100">
            <a:solidFill>
              <a:srgbClr val="0070C0"/>
            </a:solidFill>
            <a:prstDash val="solid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05166227-76D8-48BF-92A2-B1BD5794F2D0}"/>
              </a:ext>
            </a:extLst>
          </p:cNvPr>
          <p:cNvCxnSpPr>
            <a:cxnSpLocks/>
          </p:cNvCxnSpPr>
          <p:nvPr/>
        </p:nvCxnSpPr>
        <p:spPr>
          <a:xfrm flipH="1" flipV="1">
            <a:off x="1867558" y="5038177"/>
            <a:ext cx="1048586" cy="553926"/>
          </a:xfrm>
          <a:prstGeom prst="straightConnector1">
            <a:avLst/>
          </a:prstGeom>
          <a:ln w="38100">
            <a:solidFill>
              <a:srgbClr val="0070C0"/>
            </a:solidFill>
            <a:prstDash val="solid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01566B07-A060-4D06-BB19-6846DB32E3A1}"/>
              </a:ext>
            </a:extLst>
          </p:cNvPr>
          <p:cNvCxnSpPr>
            <a:cxnSpLocks/>
          </p:cNvCxnSpPr>
          <p:nvPr/>
        </p:nvCxnSpPr>
        <p:spPr>
          <a:xfrm flipH="1">
            <a:off x="9396008" y="4896160"/>
            <a:ext cx="1069119" cy="477924"/>
          </a:xfrm>
          <a:prstGeom prst="straightConnector1">
            <a:avLst/>
          </a:prstGeom>
          <a:ln w="38100">
            <a:solidFill>
              <a:srgbClr val="0070C0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CB13ABA2-40E6-45FE-8F90-6F0365A382E1}"/>
              </a:ext>
            </a:extLst>
          </p:cNvPr>
          <p:cNvCxnSpPr>
            <a:cxnSpLocks/>
          </p:cNvCxnSpPr>
          <p:nvPr/>
        </p:nvCxnSpPr>
        <p:spPr>
          <a:xfrm flipH="1" flipV="1">
            <a:off x="9428635" y="4332396"/>
            <a:ext cx="1015959" cy="434104"/>
          </a:xfrm>
          <a:prstGeom prst="straightConnector1">
            <a:avLst/>
          </a:prstGeom>
          <a:ln w="38100">
            <a:solidFill>
              <a:srgbClr val="0070C0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 Placeholder 6">
            <a:extLst>
              <a:ext uri="{FF2B5EF4-FFF2-40B4-BE49-F238E27FC236}">
                <a16:creationId xmlns:a16="http://schemas.microsoft.com/office/drawing/2014/main" id="{04C3C3B6-1A23-4DFC-AD61-18B25DD282E7}"/>
              </a:ext>
            </a:extLst>
          </p:cNvPr>
          <p:cNvSpPr txBox="1">
            <a:spLocks/>
          </p:cNvSpPr>
          <p:nvPr/>
        </p:nvSpPr>
        <p:spPr>
          <a:xfrm>
            <a:off x="5367132" y="1182326"/>
            <a:ext cx="5774483" cy="4482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0000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r>
              <a:rPr kumimoji="0" lang="en-US" sz="2000" b="0" i="1" u="sng" strike="noStrike" kern="1200" cap="none" spc="0" normalizeH="0" baseline="0" noProof="0" dirty="0">
                <a:ln>
                  <a:noFill/>
                </a:ln>
                <a:solidFill>
                  <a:srgbClr val="B1615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Google Alleged Anticompetitive Conduct</a:t>
            </a:r>
          </a:p>
        </p:txBody>
      </p:sp>
      <p:sp>
        <p:nvSpPr>
          <p:cNvPr id="60" name="Text Placeholder 5">
            <a:extLst>
              <a:ext uri="{FF2B5EF4-FFF2-40B4-BE49-F238E27FC236}">
                <a16:creationId xmlns:a16="http://schemas.microsoft.com/office/drawing/2014/main" id="{1092D125-67E6-4AF8-9201-31A6745DFCEE}"/>
              </a:ext>
            </a:extLst>
          </p:cNvPr>
          <p:cNvSpPr txBox="1">
            <a:spLocks/>
          </p:cNvSpPr>
          <p:nvPr/>
        </p:nvSpPr>
        <p:spPr>
          <a:xfrm>
            <a:off x="5547361" y="1705200"/>
            <a:ext cx="6324599" cy="1723800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vert="horz" lIns="0" tIns="45720" rIns="0" bIns="45720" rtlCol="0" anchor="t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90513" marR="0" lvl="0" indent="-174625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rgbClr val="7F00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lang="en-US" sz="1600" b="1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anose="020F0502020204030204"/>
              </a:rPr>
              <a:t>Prevent “interoperability” between Google Exchange and Rival Ad Servers  and DSPs</a:t>
            </a:r>
          </a:p>
          <a:p>
            <a:pPr marL="290513" lvl="0" indent="-174625">
              <a:spcBef>
                <a:spcPts val="200"/>
              </a:spcBef>
              <a:buClr>
                <a:srgbClr val="7F0000"/>
              </a:buClr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anose="020F0502020204030204"/>
              </a:rPr>
              <a:t>Prevent “interoperability” between Rival Exchanges and Google Ad Servers and DSPs</a:t>
            </a:r>
          </a:p>
          <a:p>
            <a:pPr marL="290513" marR="0" lvl="0" indent="-174625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rgbClr val="7F00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lang="en-US" sz="1600" b="1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anose="020F0502020204030204"/>
              </a:rPr>
              <a:t>Obtain Advertiser and Publisher Exclusives for Google Ad Servers and DSPs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3884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982A9-0E73-4C67-9EF6-049D43498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44437"/>
            <a:ext cx="9956800" cy="1143000"/>
          </a:xfrm>
        </p:spPr>
        <p:txBody>
          <a:bodyPr/>
          <a:lstStyle/>
          <a:p>
            <a:pPr algn="l"/>
            <a:r>
              <a:rPr lang="en-US" dirty="0"/>
              <a:t>Basic Economics of Exclusion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1E252F-C678-4C9B-972D-94C9293B69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347" y="1029493"/>
            <a:ext cx="4953000" cy="5691982"/>
          </a:xfrm>
          <a:ln w="38100">
            <a:solidFill>
              <a:schemeClr val="tx1"/>
            </a:solidFill>
          </a:ln>
        </p:spPr>
        <p:txBody>
          <a:bodyPr/>
          <a:lstStyle/>
          <a:p>
            <a:r>
              <a:rPr lang="en-US" sz="2400" dirty="0"/>
              <a:t>Exclusion benefits the excluding firm by harming rivals …</a:t>
            </a:r>
          </a:p>
          <a:p>
            <a:pPr lvl="1"/>
            <a:r>
              <a:rPr lang="en-US" sz="2000" dirty="0"/>
              <a:t>Raises costs and reduces production of competitors</a:t>
            </a:r>
          </a:p>
          <a:p>
            <a:pPr lvl="1"/>
            <a:r>
              <a:rPr lang="en-US" sz="2000" dirty="0"/>
              <a:t>Perhaps causes exit or deters entry</a:t>
            </a:r>
          </a:p>
          <a:p>
            <a:r>
              <a:rPr lang="en-US" sz="2400" dirty="0"/>
              <a:t>Increasing demand of excluding firm’s product …</a:t>
            </a:r>
          </a:p>
          <a:p>
            <a:pPr lvl="1"/>
            <a:r>
              <a:rPr lang="en-US" sz="2000" dirty="0"/>
              <a:t>Shifts out its own demand curve</a:t>
            </a:r>
          </a:p>
          <a:p>
            <a:pPr lvl="1"/>
            <a:r>
              <a:rPr lang="en-US" sz="2000" dirty="0"/>
              <a:t>Makes its demand curve more inelastic</a:t>
            </a:r>
          </a:p>
          <a:p>
            <a:r>
              <a:rPr lang="en-US" sz="2400" dirty="0"/>
              <a:t>Giving it ability and incentive to...</a:t>
            </a:r>
          </a:p>
          <a:p>
            <a:pPr lvl="1"/>
            <a:r>
              <a:rPr lang="en-US" sz="2000" dirty="0"/>
              <a:t>Raise its price </a:t>
            </a:r>
          </a:p>
          <a:p>
            <a:pPr lvl="1"/>
            <a:r>
              <a:rPr lang="en-US" sz="2000" dirty="0"/>
              <a:t>Increase its output/mkt share</a:t>
            </a:r>
          </a:p>
          <a:p>
            <a:r>
              <a:rPr lang="en-US" sz="2400" dirty="0"/>
              <a:t>In the longer term, giving ability and incentive to reduce investment and innovation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2B69A3-F53C-482E-90CD-6B8C162D7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694CCD-32F1-46E2-A9F9-56F5F96798E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>
              <a:solidFill>
                <a:srgbClr val="000000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3FE9226-742E-47A2-9D59-388BE2F0A4AF}"/>
              </a:ext>
            </a:extLst>
          </p:cNvPr>
          <p:cNvCxnSpPr>
            <a:cxnSpLocks/>
          </p:cNvCxnSpPr>
          <p:nvPr/>
        </p:nvCxnSpPr>
        <p:spPr>
          <a:xfrm>
            <a:off x="6295467" y="1259929"/>
            <a:ext cx="105335" cy="43026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54ECD8D-17C1-4A6D-914B-405463D85E21}"/>
              </a:ext>
            </a:extLst>
          </p:cNvPr>
          <p:cNvCxnSpPr>
            <a:cxnSpLocks/>
          </p:cNvCxnSpPr>
          <p:nvPr/>
        </p:nvCxnSpPr>
        <p:spPr>
          <a:xfrm>
            <a:off x="6400800" y="5590881"/>
            <a:ext cx="5105400" cy="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4A4AFB3-1192-40E6-BC6E-385719F206C7}"/>
              </a:ext>
            </a:extLst>
          </p:cNvPr>
          <p:cNvCxnSpPr>
            <a:cxnSpLocks/>
          </p:cNvCxnSpPr>
          <p:nvPr/>
        </p:nvCxnSpPr>
        <p:spPr>
          <a:xfrm>
            <a:off x="6451213" y="2322748"/>
            <a:ext cx="3288898" cy="3275323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341DCC3-9832-4AF9-B64B-FED3944DDA80}"/>
              </a:ext>
            </a:extLst>
          </p:cNvPr>
          <p:cNvCxnSpPr>
            <a:cxnSpLocks/>
          </p:cNvCxnSpPr>
          <p:nvPr/>
        </p:nvCxnSpPr>
        <p:spPr>
          <a:xfrm>
            <a:off x="7467600" y="1524000"/>
            <a:ext cx="2914449" cy="400313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520508D-5DF9-4405-86B0-AE2E56EE6E8D}"/>
              </a:ext>
            </a:extLst>
          </p:cNvPr>
          <p:cNvCxnSpPr>
            <a:cxnSpLocks/>
          </p:cNvCxnSpPr>
          <p:nvPr/>
        </p:nvCxnSpPr>
        <p:spPr>
          <a:xfrm flipH="1">
            <a:off x="9008657" y="4161391"/>
            <a:ext cx="803274" cy="314028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D43A760-8345-4D59-8F50-9DC9E267E8D4}"/>
              </a:ext>
            </a:extLst>
          </p:cNvPr>
          <p:cNvSpPr txBox="1"/>
          <p:nvPr/>
        </p:nvSpPr>
        <p:spPr>
          <a:xfrm>
            <a:off x="9951635" y="3732293"/>
            <a:ext cx="1609725" cy="584775"/>
          </a:xfrm>
          <a:prstGeom prst="rect">
            <a:avLst/>
          </a:prstGeom>
          <a:solidFill>
            <a:srgbClr val="99FF66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i="1" dirty="0"/>
              <a:t>No exclusion (but-for world)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0E3B4F2-E168-432E-B57C-B6D001980A8B}"/>
              </a:ext>
            </a:extLst>
          </p:cNvPr>
          <p:cNvCxnSpPr>
            <a:cxnSpLocks/>
          </p:cNvCxnSpPr>
          <p:nvPr/>
        </p:nvCxnSpPr>
        <p:spPr>
          <a:xfrm flipH="1">
            <a:off x="8752375" y="2706628"/>
            <a:ext cx="803274" cy="31402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CA217C1-9029-4DF1-B7B9-4C32C1EFE919}"/>
              </a:ext>
            </a:extLst>
          </p:cNvPr>
          <p:cNvSpPr txBox="1"/>
          <p:nvPr/>
        </p:nvSpPr>
        <p:spPr>
          <a:xfrm>
            <a:off x="9695353" y="2277530"/>
            <a:ext cx="1609725" cy="584775"/>
          </a:xfrm>
          <a:prstGeom prst="rect">
            <a:avLst/>
          </a:prstGeom>
          <a:solidFill>
            <a:srgbClr val="FF6600">
              <a:alpha val="10196"/>
            </a:srgbClr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i="1" dirty="0"/>
              <a:t>With exclusion (restraint )</a:t>
            </a:r>
          </a:p>
        </p:txBody>
      </p:sp>
    </p:spTree>
    <p:extLst>
      <p:ext uri="{BB962C8B-B14F-4D97-AF65-F5344CB8AC3E}">
        <p14:creationId xmlns:p14="http://schemas.microsoft.com/office/powerpoint/2010/main" val="278648007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97C06-1B06-4B27-9FA7-E2B0CA87A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" y="-33486"/>
            <a:ext cx="9789317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/>
              <a:t>Maintenance of Search Advertising Monopoly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8C073B-C1E5-44FC-9502-53C26A0AA2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118" y="1127314"/>
            <a:ext cx="6577008" cy="5562600"/>
          </a:xfrm>
        </p:spPr>
        <p:txBody>
          <a:bodyPr>
            <a:normAutofit/>
          </a:bodyPr>
          <a:lstStyle/>
          <a:p>
            <a:r>
              <a:rPr lang="en-US" sz="2000" dirty="0"/>
              <a:t>Alleged anticompetitive conduct: </a:t>
            </a:r>
            <a:br>
              <a:rPr lang="en-US" sz="2000" dirty="0"/>
            </a:br>
            <a:r>
              <a:rPr lang="en-US" sz="2000" dirty="0">
                <a:solidFill>
                  <a:srgbClr val="C00000"/>
                </a:solidFill>
              </a:rPr>
              <a:t>Creation of a Monopoly Sales Agency for Search Ads</a:t>
            </a:r>
          </a:p>
          <a:p>
            <a:pPr lvl="1"/>
            <a:r>
              <a:rPr lang="en-US" sz="2000" dirty="0">
                <a:solidFill>
                  <a:srgbClr val="C00000"/>
                </a:solidFill>
              </a:rPr>
              <a:t>Profit-Sharing Payments </a:t>
            </a:r>
            <a:r>
              <a:rPr lang="en-US" sz="2000" dirty="0"/>
              <a:t>to various entities to make Google Apps (that are used for search) the defaults </a:t>
            </a:r>
            <a:br>
              <a:rPr lang="en-US" sz="2000" dirty="0"/>
            </a:br>
            <a:r>
              <a:rPr lang="en-US" sz="2000" dirty="0"/>
              <a:t>(or exclusives) (e.g., Apple Safari, Mozilla Firefox, Wireless carriers) </a:t>
            </a:r>
          </a:p>
          <a:p>
            <a:pPr lvl="1"/>
            <a:r>
              <a:rPr lang="en-US" sz="2000" dirty="0">
                <a:solidFill>
                  <a:srgbClr val="C00000"/>
                </a:solidFill>
              </a:rPr>
              <a:t>Android license restrictions </a:t>
            </a:r>
            <a:r>
              <a:rPr lang="en-US" sz="2000" dirty="0"/>
              <a:t>on device makers to </a:t>
            </a:r>
            <a:br>
              <a:rPr lang="en-US" sz="2000" dirty="0"/>
            </a:br>
            <a:r>
              <a:rPr lang="en-US" sz="2000" dirty="0"/>
              <a:t>preload Google Apps (Chrome; Search; Maps)*</a:t>
            </a:r>
          </a:p>
          <a:p>
            <a:r>
              <a:rPr lang="en-US" sz="2000" dirty="0"/>
              <a:t>Monopoly power</a:t>
            </a:r>
          </a:p>
          <a:p>
            <a:pPr lvl="1"/>
            <a:r>
              <a:rPr lang="en-US" sz="2000" dirty="0"/>
              <a:t>High consumer search and search advertising market shares</a:t>
            </a:r>
          </a:p>
          <a:p>
            <a:pPr lvl="1"/>
            <a:r>
              <a:rPr lang="en-US" sz="2000" dirty="0"/>
              <a:t>Network barriers to entry </a:t>
            </a:r>
            <a:br>
              <a:rPr lang="en-US" sz="2000" dirty="0"/>
            </a:br>
            <a:endParaRPr lang="en-US" sz="2000" dirty="0"/>
          </a:p>
          <a:p>
            <a:pPr marL="457200" lvl="1" indent="0">
              <a:buNone/>
            </a:pPr>
            <a:endParaRPr lang="en-US" sz="2000" dirty="0"/>
          </a:p>
          <a:p>
            <a:pPr marL="342900" lvl="1" indent="0">
              <a:buNone/>
            </a:pPr>
            <a:endParaRPr lang="en-US" sz="10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123F4AFD-3E9E-4580-801F-685E35CF92E1}"/>
              </a:ext>
            </a:extLst>
          </p:cNvPr>
          <p:cNvSpPr txBox="1">
            <a:spLocks/>
          </p:cNvSpPr>
          <p:nvPr/>
        </p:nvSpPr>
        <p:spPr bwMode="auto">
          <a:xfrm>
            <a:off x="1819275" y="-2956149"/>
            <a:ext cx="72771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kern="0"/>
              <a:t>Monopolization of Search Advertising</a:t>
            </a:r>
            <a:endParaRPr lang="en-US" kern="0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0733BF1-72A8-4539-87A2-78AE135D1857}"/>
              </a:ext>
            </a:extLst>
          </p:cNvPr>
          <p:cNvCxnSpPr>
            <a:cxnSpLocks/>
          </p:cNvCxnSpPr>
          <p:nvPr/>
        </p:nvCxnSpPr>
        <p:spPr>
          <a:xfrm flipH="1">
            <a:off x="7372361" y="3639681"/>
            <a:ext cx="781039" cy="280019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75F85B58-5AEB-4AA9-96EA-811B0906CFBB}"/>
              </a:ext>
            </a:extLst>
          </p:cNvPr>
          <p:cNvSpPr txBox="1"/>
          <p:nvPr/>
        </p:nvSpPr>
        <p:spPr>
          <a:xfrm>
            <a:off x="8353424" y="3101072"/>
            <a:ext cx="3067051" cy="83099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rgbClr val="0070C0"/>
                </a:solidFill>
              </a:rPr>
              <a:t>Complaint focuses only on search ads, not display ads found in newspapers, etc.</a:t>
            </a:r>
            <a:endParaRPr lang="en-US" sz="1600" b="1" dirty="0">
              <a:solidFill>
                <a:srgbClr val="0070C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35D7557-A9D7-492D-83BD-496079AC934F}"/>
              </a:ext>
            </a:extLst>
          </p:cNvPr>
          <p:cNvSpPr txBox="1"/>
          <p:nvPr/>
        </p:nvSpPr>
        <p:spPr>
          <a:xfrm>
            <a:off x="419100" y="5589032"/>
            <a:ext cx="7153275" cy="107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342900" lvl="1"/>
            <a:r>
              <a:rPr lang="en-US" sz="1600" dirty="0"/>
              <a:t>*  This also was part of the EU’s 2018 case against Google that led to a €4.3 billion fine</a:t>
            </a:r>
          </a:p>
          <a:p>
            <a:pPr marL="342900" lvl="1"/>
            <a:r>
              <a:rPr lang="en-US" sz="1600" dirty="0">
                <a:hlinkClick r:id="rId2"/>
              </a:rPr>
              <a:t>https://www.theverge.com/2018/7/18/17580694/google-android-eu-fine-antitrust</a:t>
            </a:r>
            <a:endParaRPr lang="en-US" sz="16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014D4FF-A6EC-44A9-B0E7-99A553AB8C29}"/>
              </a:ext>
            </a:extLst>
          </p:cNvPr>
          <p:cNvCxnSpPr>
            <a:cxnSpLocks/>
          </p:cNvCxnSpPr>
          <p:nvPr/>
        </p:nvCxnSpPr>
        <p:spPr>
          <a:xfrm flipH="1">
            <a:off x="7372361" y="3652050"/>
            <a:ext cx="781039" cy="280019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22A9410-9628-485B-AF1E-CD31180861ED}"/>
              </a:ext>
            </a:extLst>
          </p:cNvPr>
          <p:cNvSpPr txBox="1"/>
          <p:nvPr/>
        </p:nvSpPr>
        <p:spPr>
          <a:xfrm>
            <a:off x="8353424" y="4186922"/>
            <a:ext cx="3067051" cy="1323439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rgbClr val="0070C0"/>
                </a:solidFill>
              </a:rPr>
              <a:t>Complaint has little to say on whether Google search is a “two-sided transaction platform” for which the awkward Amex approach might apply</a:t>
            </a:r>
            <a:endParaRPr lang="en-US" sz="1600" b="1" dirty="0">
              <a:solidFill>
                <a:srgbClr val="0070C0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11C7B55-BFC5-45DB-901D-EB958526A812}"/>
              </a:ext>
            </a:extLst>
          </p:cNvPr>
          <p:cNvCxnSpPr>
            <a:cxnSpLocks/>
          </p:cNvCxnSpPr>
          <p:nvPr/>
        </p:nvCxnSpPr>
        <p:spPr>
          <a:xfrm flipH="1" flipV="1">
            <a:off x="7477126" y="4410075"/>
            <a:ext cx="676275" cy="22305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641104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81950" y="5633201"/>
            <a:ext cx="2057400" cy="273844"/>
          </a:xfrm>
        </p:spPr>
        <p:txBody>
          <a:bodyPr/>
          <a:lstStyle/>
          <a:p>
            <a:fld id="{99DE100D-7EC3-4A9D-8540-0B8087D517DF}" type="slidenum">
              <a:rPr lang="en-US"/>
              <a:pPr/>
              <a:t>51</a:t>
            </a:fld>
            <a:endParaRPr lang="en-US" dirty="0"/>
          </a:p>
        </p:txBody>
      </p:sp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988"/>
            <a:ext cx="11201400" cy="857250"/>
          </a:xfrm>
        </p:spPr>
        <p:txBody>
          <a:bodyPr>
            <a:noAutofit/>
          </a:bodyPr>
          <a:lstStyle/>
          <a:p>
            <a:pPr algn="l">
              <a:lnSpc>
                <a:spcPct val="95000"/>
              </a:lnSpc>
            </a:pPr>
            <a:r>
              <a:rPr lang="en-US" sz="2800" dirty="0">
                <a:cs typeface="Arial" panose="020B0604020202020204" pitchFamily="34" charset="0"/>
              </a:rPr>
              <a:t>Maintaining Google Search Monopoly With Exclusives</a:t>
            </a:r>
            <a:endParaRPr lang="en-US" sz="2800" i="1" dirty="0">
              <a:cs typeface="Arial" panose="020B0604020202020204" pitchFamily="34" charset="0"/>
            </a:endParaRPr>
          </a:p>
        </p:txBody>
      </p:sp>
      <p:sp>
        <p:nvSpPr>
          <p:cNvPr id="76803" name="AutoShape 3" descr="Blue tissue paper"/>
          <p:cNvSpPr>
            <a:spLocks noChangeArrowheads="1"/>
          </p:cNvSpPr>
          <p:nvPr/>
        </p:nvSpPr>
        <p:spPr bwMode="auto">
          <a:xfrm>
            <a:off x="3040464" y="2741721"/>
            <a:ext cx="1190820" cy="561856"/>
          </a:xfrm>
          <a:prstGeom prst="flowChartAlternateProcess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350" dirty="0">
                <a:latin typeface="Arial Black" pitchFamily="34" charset="0"/>
              </a:rPr>
              <a:t>Android</a:t>
            </a:r>
          </a:p>
          <a:p>
            <a:pPr algn="ctr">
              <a:spcBef>
                <a:spcPct val="0"/>
              </a:spcBef>
            </a:pPr>
            <a:r>
              <a:rPr lang="en-US" sz="1350" dirty="0">
                <a:latin typeface="Arial Black" pitchFamily="34" charset="0"/>
              </a:rPr>
              <a:t>Licensees</a:t>
            </a:r>
          </a:p>
        </p:txBody>
      </p:sp>
      <p:sp>
        <p:nvSpPr>
          <p:cNvPr id="76805" name="AutoShape 5" descr="Blue tissue paper"/>
          <p:cNvSpPr>
            <a:spLocks noChangeArrowheads="1"/>
          </p:cNvSpPr>
          <p:nvPr/>
        </p:nvSpPr>
        <p:spPr bwMode="auto">
          <a:xfrm>
            <a:off x="2829803" y="3888167"/>
            <a:ext cx="1572560" cy="655303"/>
          </a:xfrm>
          <a:prstGeom prst="flowChartAlternateProcess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US" sz="1350" dirty="0">
                <a:latin typeface="Arial Black" pitchFamily="34" charset="0"/>
              </a:rPr>
              <a:t>Google </a:t>
            </a:r>
            <a:br>
              <a:rPr lang="en-US" sz="1350" dirty="0">
                <a:latin typeface="Arial Black" pitchFamily="34" charset="0"/>
              </a:rPr>
            </a:br>
            <a:r>
              <a:rPr lang="en-US" sz="1350" dirty="0">
                <a:latin typeface="Arial Black" pitchFamily="34" charset="0"/>
              </a:rPr>
              <a:t>Search</a:t>
            </a:r>
          </a:p>
        </p:txBody>
      </p:sp>
      <p:sp>
        <p:nvSpPr>
          <p:cNvPr id="76806" name="Line 6"/>
          <p:cNvSpPr>
            <a:spLocks noChangeShapeType="1"/>
          </p:cNvSpPr>
          <p:nvPr/>
        </p:nvSpPr>
        <p:spPr bwMode="auto">
          <a:xfrm flipH="1" flipV="1">
            <a:off x="3831446" y="4593528"/>
            <a:ext cx="432098" cy="482476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76807" name="Line 7"/>
          <p:cNvSpPr>
            <a:spLocks noChangeShapeType="1"/>
          </p:cNvSpPr>
          <p:nvPr/>
        </p:nvSpPr>
        <p:spPr bwMode="auto">
          <a:xfrm>
            <a:off x="4063675" y="3348178"/>
            <a:ext cx="1152638" cy="571831"/>
          </a:xfrm>
          <a:prstGeom prst="line">
            <a:avLst/>
          </a:prstGeom>
          <a:noFill/>
          <a:ln w="38100">
            <a:solidFill>
              <a:srgbClr val="C00000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76808" name="AutoShape 8" descr="Blue tissue paper"/>
          <p:cNvSpPr>
            <a:spLocks noChangeArrowheads="1"/>
          </p:cNvSpPr>
          <p:nvPr/>
        </p:nvSpPr>
        <p:spPr bwMode="auto">
          <a:xfrm>
            <a:off x="3867926" y="1949389"/>
            <a:ext cx="2228074" cy="440328"/>
          </a:xfrm>
          <a:prstGeom prst="flowChartAlternateProcess">
            <a:avLst/>
          </a:prstGeom>
          <a:solidFill>
            <a:srgbClr val="FFCC99">
              <a:alpha val="20000"/>
            </a:srgbClr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US" sz="1350" dirty="0">
                <a:latin typeface="Arial Black" pitchFamily="34" charset="0"/>
              </a:rPr>
              <a:t>Google Deals</a:t>
            </a:r>
          </a:p>
        </p:txBody>
      </p:sp>
      <p:sp>
        <p:nvSpPr>
          <p:cNvPr id="76809" name="Line 9"/>
          <p:cNvSpPr>
            <a:spLocks noChangeShapeType="1"/>
          </p:cNvSpPr>
          <p:nvPr/>
        </p:nvSpPr>
        <p:spPr bwMode="auto">
          <a:xfrm flipH="1">
            <a:off x="3581400" y="3369522"/>
            <a:ext cx="0" cy="402734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76813" name="Text Box 13"/>
          <p:cNvSpPr txBox="1">
            <a:spLocks noChangeArrowheads="1"/>
          </p:cNvSpPr>
          <p:nvPr/>
        </p:nvSpPr>
        <p:spPr bwMode="auto">
          <a:xfrm>
            <a:off x="943679" y="3302206"/>
            <a:ext cx="1072173" cy="886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10000"/>
              </a:spcBef>
            </a:pPr>
            <a:r>
              <a:rPr lang="en-US" sz="1200" b="1" dirty="0">
                <a:latin typeface="Aharoni" panose="020B0604020202020204" pitchFamily="2" charset="-79"/>
              </a:rPr>
              <a:t>Default </a:t>
            </a:r>
          </a:p>
          <a:p>
            <a:pPr>
              <a:spcBef>
                <a:spcPct val="10000"/>
              </a:spcBef>
            </a:pPr>
            <a:r>
              <a:rPr lang="en-US" sz="1200" b="1" dirty="0">
                <a:latin typeface="Aharoni" panose="020B0604020202020204" pitchFamily="2" charset="-79"/>
              </a:rPr>
              <a:t>Search</a:t>
            </a:r>
          </a:p>
          <a:p>
            <a:pPr>
              <a:spcBef>
                <a:spcPct val="10000"/>
              </a:spcBef>
            </a:pPr>
            <a:r>
              <a:rPr lang="en-US" sz="1200" b="1" dirty="0">
                <a:latin typeface="Aharoni" panose="020B0604020202020204" pitchFamily="2" charset="-79"/>
              </a:rPr>
              <a:t>Engine</a:t>
            </a:r>
          </a:p>
          <a:p>
            <a:pPr>
              <a:spcBef>
                <a:spcPct val="10000"/>
              </a:spcBef>
            </a:pPr>
            <a:r>
              <a:rPr lang="en-US" sz="1200" b="1" dirty="0">
                <a:latin typeface="Aharoni" panose="020B0604020202020204" pitchFamily="2" charset="-79"/>
              </a:rPr>
              <a:t>&amp; Browser </a:t>
            </a:r>
          </a:p>
        </p:txBody>
      </p:sp>
      <p:sp>
        <p:nvSpPr>
          <p:cNvPr id="76814" name="Text Box 14"/>
          <p:cNvSpPr txBox="1">
            <a:spLocks noChangeArrowheads="1"/>
          </p:cNvSpPr>
          <p:nvPr/>
        </p:nvSpPr>
        <p:spPr bwMode="auto">
          <a:xfrm>
            <a:off x="2092028" y="4827213"/>
            <a:ext cx="13356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10000"/>
              </a:spcBef>
            </a:pPr>
            <a:r>
              <a:rPr lang="en-US" sz="1200" b="1" dirty="0">
                <a:latin typeface="Aharoni" panose="020B0604020202020204" pitchFamily="2" charset="-79"/>
              </a:rPr>
              <a:t>Search </a:t>
            </a:r>
            <a:br>
              <a:rPr lang="en-US" sz="1200" b="1" dirty="0">
                <a:latin typeface="Aharoni" panose="020B0604020202020204" pitchFamily="2" charset="-79"/>
              </a:rPr>
            </a:br>
            <a:r>
              <a:rPr lang="en-US" sz="1200" b="1" dirty="0">
                <a:latin typeface="Aharoni" panose="020B0604020202020204" pitchFamily="2" charset="-79"/>
              </a:rPr>
              <a:t>Advertisements</a:t>
            </a:r>
          </a:p>
        </p:txBody>
      </p:sp>
      <p:sp>
        <p:nvSpPr>
          <p:cNvPr id="2" name="AutoShape 3" descr="Blue tissue paper">
            <a:extLst>
              <a:ext uri="{FF2B5EF4-FFF2-40B4-BE49-F238E27FC236}">
                <a16:creationId xmlns:a16="http://schemas.microsoft.com/office/drawing/2014/main" id="{307C1084-D234-4E8F-8074-4AEA9D9109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1542" y="2825666"/>
            <a:ext cx="883628" cy="332006"/>
          </a:xfrm>
          <a:prstGeom prst="flowChartAlternateProcess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350" dirty="0">
                <a:latin typeface="Arial Black" pitchFamily="34" charset="0"/>
              </a:rPr>
              <a:t>Apple</a:t>
            </a:r>
          </a:p>
        </p:txBody>
      </p:sp>
      <p:sp>
        <p:nvSpPr>
          <p:cNvPr id="4" name="Line 9">
            <a:extLst>
              <a:ext uri="{FF2B5EF4-FFF2-40B4-BE49-F238E27FC236}">
                <a16:creationId xmlns:a16="http://schemas.microsoft.com/office/drawing/2014/main" id="{51C5F130-777D-44F0-BDAC-C6FA2A60C76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063676" y="3202272"/>
            <a:ext cx="1572563" cy="569984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5" name="AutoShape 4" descr="Blue tissue paper">
            <a:extLst>
              <a:ext uri="{FF2B5EF4-FFF2-40B4-BE49-F238E27FC236}">
                <a16:creationId xmlns:a16="http://schemas.microsoft.com/office/drawing/2014/main" id="{64F5614F-003E-4921-8CF6-4A1EDD35BB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5259" y="3953914"/>
            <a:ext cx="1092683" cy="613172"/>
          </a:xfrm>
          <a:prstGeom prst="flowChartAlternateProcess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US" sz="1350" dirty="0">
                <a:latin typeface="Arial Black" pitchFamily="34" charset="0"/>
              </a:rPr>
              <a:t>Rivals </a:t>
            </a:r>
          </a:p>
        </p:txBody>
      </p:sp>
      <p:sp>
        <p:nvSpPr>
          <p:cNvPr id="7" name="AutoShape 8" descr="Blue tissue paper">
            <a:extLst>
              <a:ext uri="{FF2B5EF4-FFF2-40B4-BE49-F238E27FC236}">
                <a16:creationId xmlns:a16="http://schemas.microsoft.com/office/drawing/2014/main" id="{92230086-54AE-4D31-9AA8-71661B7F9A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7595" y="5245264"/>
            <a:ext cx="1885950" cy="571500"/>
          </a:xfrm>
          <a:prstGeom prst="flowChartAlternateProcess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US" sz="1350" dirty="0">
                <a:latin typeface="Arial Black" pitchFamily="34" charset="0"/>
              </a:rPr>
              <a:t>Advertisers</a:t>
            </a:r>
          </a:p>
        </p:txBody>
      </p:sp>
      <p:sp>
        <p:nvSpPr>
          <p:cNvPr id="8" name="Line 9">
            <a:extLst>
              <a:ext uri="{FF2B5EF4-FFF2-40B4-BE49-F238E27FC236}">
                <a16:creationId xmlns:a16="http://schemas.microsoft.com/office/drawing/2014/main" id="{298CA0DD-2D62-4C5D-A851-A44A28676BC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943617" y="2482356"/>
            <a:ext cx="259415" cy="199045"/>
          </a:xfrm>
          <a:prstGeom prst="line">
            <a:avLst/>
          </a:prstGeom>
          <a:noFill/>
          <a:ln w="38100">
            <a:solidFill>
              <a:srgbClr val="FF6600">
                <a:alpha val="89804"/>
              </a:srgbClr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9" name="Line 9">
            <a:extLst>
              <a:ext uri="{FF2B5EF4-FFF2-40B4-BE49-F238E27FC236}">
                <a16:creationId xmlns:a16="http://schemas.microsoft.com/office/drawing/2014/main" id="{BF71F385-1383-42ED-BA8C-46CA43FAE910}"/>
              </a:ext>
            </a:extLst>
          </p:cNvPr>
          <p:cNvSpPr>
            <a:spLocks noChangeShapeType="1"/>
          </p:cNvSpPr>
          <p:nvPr/>
        </p:nvSpPr>
        <p:spPr bwMode="auto">
          <a:xfrm>
            <a:off x="5517023" y="2427730"/>
            <a:ext cx="259764" cy="28729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11" name="Text Box 13">
            <a:extLst>
              <a:ext uri="{FF2B5EF4-FFF2-40B4-BE49-F238E27FC236}">
                <a16:creationId xmlns:a16="http://schemas.microsoft.com/office/drawing/2014/main" id="{6EECF822-2F52-4FF4-BDD6-35FA2060DA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3679" y="1305873"/>
            <a:ext cx="1924153" cy="954107"/>
          </a:xfrm>
          <a:prstGeom prst="rect">
            <a:avLst/>
          </a:prstGeom>
          <a:solidFill>
            <a:srgbClr val="FFC000"/>
          </a:solidFill>
          <a:ln w="19050">
            <a:solidFill>
              <a:srgbClr val="FFC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10000"/>
              </a:spcBef>
            </a:pPr>
            <a:r>
              <a:rPr lang="en-US" sz="1400" b="1" i="1" dirty="0">
                <a:latin typeface="Aharoni" panose="020B0604020202020204" pitchFamily="2" charset="-79"/>
              </a:rPr>
              <a:t>Android Licensees required to give prominence to Google search apps</a:t>
            </a:r>
          </a:p>
        </p:txBody>
      </p:sp>
      <p:sp>
        <p:nvSpPr>
          <p:cNvPr id="13" name="Line 9">
            <a:extLst>
              <a:ext uri="{FF2B5EF4-FFF2-40B4-BE49-F238E27FC236}">
                <a16:creationId xmlns:a16="http://schemas.microsoft.com/office/drawing/2014/main" id="{3C446463-75C3-430B-9B2F-21BC6EA045B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65489" y="4635709"/>
            <a:ext cx="432099" cy="422336"/>
          </a:xfrm>
          <a:prstGeom prst="line">
            <a:avLst/>
          </a:prstGeom>
          <a:noFill/>
          <a:ln w="38100">
            <a:solidFill>
              <a:srgbClr val="C00000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15" name="Line 7">
            <a:extLst>
              <a:ext uri="{FF2B5EF4-FFF2-40B4-BE49-F238E27FC236}">
                <a16:creationId xmlns:a16="http://schemas.microsoft.com/office/drawing/2014/main" id="{20D4BF38-2E0F-4E9B-A6F6-F67BB51C8D9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898167" y="3255076"/>
            <a:ext cx="0" cy="633091"/>
          </a:xfrm>
          <a:prstGeom prst="line">
            <a:avLst/>
          </a:prstGeom>
          <a:noFill/>
          <a:ln w="38100">
            <a:solidFill>
              <a:srgbClr val="C00000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35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7270ACE-4C3A-486E-9254-0D41F421586B}"/>
              </a:ext>
            </a:extLst>
          </p:cNvPr>
          <p:cNvCxnSpPr>
            <a:cxnSpLocks/>
          </p:cNvCxnSpPr>
          <p:nvPr/>
        </p:nvCxnSpPr>
        <p:spPr>
          <a:xfrm>
            <a:off x="3058601" y="2011720"/>
            <a:ext cx="687092" cy="245214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2" name="Text Box 13">
            <a:extLst>
              <a:ext uri="{FF2B5EF4-FFF2-40B4-BE49-F238E27FC236}">
                <a16:creationId xmlns:a16="http://schemas.microsoft.com/office/drawing/2014/main" id="{059AAF70-1E5F-467E-9E29-21134C12BC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66242" y="1361216"/>
            <a:ext cx="2228075" cy="1169551"/>
          </a:xfrm>
          <a:prstGeom prst="rect">
            <a:avLst/>
          </a:prstGeom>
          <a:solidFill>
            <a:srgbClr val="FFC000"/>
          </a:solidFill>
          <a:ln w="19050">
            <a:solidFill>
              <a:srgbClr val="FFC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10000"/>
              </a:spcBef>
            </a:pPr>
            <a:r>
              <a:rPr lang="en-US" sz="1400" b="1" i="1" dirty="0">
                <a:latin typeface="Aharoni" panose="020B0604020202020204" pitchFamily="2" charset="-79"/>
              </a:rPr>
              <a:t>Google makes profit-sharing payments to use Google search paid to Safari, Mozilla, Verizon, etc.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581EF4D-0E4B-4945-B194-0E766D83E22B}"/>
              </a:ext>
            </a:extLst>
          </p:cNvPr>
          <p:cNvCxnSpPr>
            <a:cxnSpLocks/>
          </p:cNvCxnSpPr>
          <p:nvPr/>
        </p:nvCxnSpPr>
        <p:spPr>
          <a:xfrm flipH="1">
            <a:off x="6331049" y="2312179"/>
            <a:ext cx="631778" cy="331488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AutoShape 3" descr="Blue tissue paper">
            <a:extLst>
              <a:ext uri="{FF2B5EF4-FFF2-40B4-BE49-F238E27FC236}">
                <a16:creationId xmlns:a16="http://schemas.microsoft.com/office/drawing/2014/main" id="{9D0CCE9F-B2B8-4272-9D66-13E8387509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4382" y="2717490"/>
            <a:ext cx="1174968" cy="561856"/>
          </a:xfrm>
          <a:prstGeom prst="flowChartAlternateProcess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350" dirty="0">
                <a:latin typeface="Arial Black" pitchFamily="34" charset="0"/>
              </a:rPr>
              <a:t>Browsers/</a:t>
            </a:r>
            <a:br>
              <a:rPr lang="en-US" sz="1350" dirty="0">
                <a:latin typeface="Arial Black" pitchFamily="34" charset="0"/>
              </a:rPr>
            </a:br>
            <a:r>
              <a:rPr lang="en-US" sz="1350" dirty="0">
                <a:latin typeface="Arial Black" pitchFamily="34" charset="0"/>
              </a:rPr>
              <a:t>OEMs</a:t>
            </a:r>
          </a:p>
        </p:txBody>
      </p:sp>
      <p:sp>
        <p:nvSpPr>
          <p:cNvPr id="6" name="Line 9">
            <a:extLst>
              <a:ext uri="{FF2B5EF4-FFF2-40B4-BE49-F238E27FC236}">
                <a16:creationId xmlns:a16="http://schemas.microsoft.com/office/drawing/2014/main" id="{64C34A53-A400-4333-ABA1-5A2782D3E36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927654" y="2417137"/>
            <a:ext cx="35107" cy="323189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20" name="Line 9">
            <a:extLst>
              <a:ext uri="{FF2B5EF4-FFF2-40B4-BE49-F238E27FC236}">
                <a16:creationId xmlns:a16="http://schemas.microsoft.com/office/drawing/2014/main" id="{0F9AF00D-3972-4914-94A6-5DA49A2B762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905688" y="3290809"/>
            <a:ext cx="664006" cy="458512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21" name="Line 7">
            <a:extLst>
              <a:ext uri="{FF2B5EF4-FFF2-40B4-BE49-F238E27FC236}">
                <a16:creationId xmlns:a16="http://schemas.microsoft.com/office/drawing/2014/main" id="{E8298E5E-E40E-4747-B6B6-EF60CA3B9B48}"/>
              </a:ext>
            </a:extLst>
          </p:cNvPr>
          <p:cNvSpPr>
            <a:spLocks noChangeShapeType="1"/>
          </p:cNvSpPr>
          <p:nvPr/>
        </p:nvSpPr>
        <p:spPr bwMode="auto">
          <a:xfrm>
            <a:off x="5095257" y="3248280"/>
            <a:ext cx="386282" cy="655303"/>
          </a:xfrm>
          <a:prstGeom prst="line">
            <a:avLst/>
          </a:prstGeom>
          <a:noFill/>
          <a:ln w="38100">
            <a:solidFill>
              <a:srgbClr val="C00000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12" name="Text Box 13">
            <a:extLst>
              <a:ext uri="{FF2B5EF4-FFF2-40B4-BE49-F238E27FC236}">
                <a16:creationId xmlns:a16="http://schemas.microsoft.com/office/drawing/2014/main" id="{38D9E4F7-ECAB-450C-B056-6F80680351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0463" y="2998418"/>
            <a:ext cx="3711919" cy="1477328"/>
          </a:xfrm>
          <a:prstGeom prst="rect">
            <a:avLst/>
          </a:prstGeom>
          <a:solidFill>
            <a:srgbClr val="FFFF00"/>
          </a:solidFill>
          <a:ln w="1905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DOJ Complaint: In 2019, almost 50% of Google search traffic originated on Apple devices.  Google/Apple agreements cover ~36% of US search queries.</a:t>
            </a:r>
          </a:p>
        </p:txBody>
      </p:sp>
      <p:sp>
        <p:nvSpPr>
          <p:cNvPr id="14" name="AutoShape 3" descr="Blue tissue paper">
            <a:extLst>
              <a:ext uri="{FF2B5EF4-FFF2-40B4-BE49-F238E27FC236}">
                <a16:creationId xmlns:a16="http://schemas.microsoft.com/office/drawing/2014/main" id="{939406B9-3D83-4C41-9308-0B18690440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4921" y="2730950"/>
            <a:ext cx="1087228" cy="561856"/>
          </a:xfrm>
          <a:prstGeom prst="flowChartAlternateProcess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350" dirty="0">
                <a:latin typeface="Arial Black" pitchFamily="34" charset="0"/>
              </a:rPr>
              <a:t>Google </a:t>
            </a:r>
          </a:p>
          <a:p>
            <a:pPr algn="ctr">
              <a:spcBef>
                <a:spcPct val="0"/>
              </a:spcBef>
            </a:pPr>
            <a:r>
              <a:rPr lang="en-US" sz="1350" dirty="0">
                <a:latin typeface="Arial Black" pitchFamily="34" charset="0"/>
              </a:rPr>
              <a:t>websites</a:t>
            </a:r>
          </a:p>
        </p:txBody>
      </p:sp>
      <p:sp>
        <p:nvSpPr>
          <p:cNvPr id="17" name="Line 9">
            <a:extLst>
              <a:ext uri="{FF2B5EF4-FFF2-40B4-BE49-F238E27FC236}">
                <a16:creationId xmlns:a16="http://schemas.microsoft.com/office/drawing/2014/main" id="{5FE35CBE-B9FD-4DF0-BA77-CD8145933399}"/>
              </a:ext>
            </a:extLst>
          </p:cNvPr>
          <p:cNvSpPr>
            <a:spLocks noChangeShapeType="1"/>
          </p:cNvSpPr>
          <p:nvPr/>
        </p:nvSpPr>
        <p:spPr bwMode="auto">
          <a:xfrm>
            <a:off x="2699451" y="3426994"/>
            <a:ext cx="359753" cy="345262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45294144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B905B6-ADC5-4EDC-BB55-0C58136F6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2200" y="381000"/>
            <a:ext cx="7467600" cy="1143000"/>
          </a:xfrm>
        </p:spPr>
        <p:txBody>
          <a:bodyPr>
            <a:normAutofit/>
          </a:bodyPr>
          <a:lstStyle/>
          <a:p>
            <a:r>
              <a:rPr lang="en-US" dirty="0"/>
              <a:t>Google Search Engine Market Share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1C57F3D-B33C-4C81-A4B1-CEC99BCDE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93D38E-5583-4500-B459-9017521CAAF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52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26E833-55EF-4772-8980-660262E5F2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2057400"/>
            <a:ext cx="838200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2154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99" y="455612"/>
            <a:ext cx="10487025" cy="1143000"/>
          </a:xfrm>
          <a:noFill/>
        </p:spPr>
        <p:txBody>
          <a:bodyPr>
            <a:noAutofit/>
          </a:bodyPr>
          <a:lstStyle/>
          <a:p>
            <a:pPr eaLnBrk="1" hangingPunct="1">
              <a:lnSpc>
                <a:spcPct val="85000"/>
              </a:lnSpc>
            </a:pPr>
            <a:r>
              <a:rPr lang="en-US" sz="2800" dirty="0"/>
              <a:t>Illustrative Example: Why Rival Search Engines Cannot Outbid Google for Exclusive or Default Position</a:t>
            </a:r>
            <a:br>
              <a:rPr lang="en-US" sz="2800" dirty="0"/>
            </a:br>
            <a:endParaRPr lang="en-US" sz="2800" i="1" dirty="0"/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133252" y="1806575"/>
          <a:ext cx="5972175" cy="454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3" imgW="3968620" imgH="2571958" progId="Excel.Sheet.8">
                  <p:embed/>
                </p:oleObj>
              </mc:Choice>
              <mc:Fallback>
                <p:oleObj name="Worksheet" r:id="rId3" imgW="3968620" imgH="2571958" progId="Excel.Sheet.8">
                  <p:embed/>
                  <p:pic>
                    <p:nvPicPr>
                      <p:cNvPr id="1026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252" y="1806575"/>
                        <a:ext cx="5972175" cy="4549775"/>
                      </a:xfrm>
                      <a:prstGeom prst="rect">
                        <a:avLst/>
                      </a:prstGeom>
                      <a:noFill/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30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18CB050-EC50-4CAC-A135-A07974EB6EF7}" type="slidenum">
              <a:rPr lang="en-US" smtClean="0">
                <a:latin typeface="Aharoni" panose="02010803020104030203" pitchFamily="2" charset="-79"/>
                <a:cs typeface="Aharoni" panose="02010803020104030203" pitchFamily="2" charset="-79"/>
              </a:rPr>
              <a:pPr eaLnBrk="1" hangingPunct="1"/>
              <a:t>53</a:t>
            </a:fld>
            <a:endParaRPr lang="en-US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24B0D8-2E61-4AF4-9629-801816D3CC9B}"/>
              </a:ext>
            </a:extLst>
          </p:cNvPr>
          <p:cNvSpPr txBox="1"/>
          <p:nvPr/>
        </p:nvSpPr>
        <p:spPr>
          <a:xfrm>
            <a:off x="6571662" y="948690"/>
            <a:ext cx="5214448" cy="590931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0070C0"/>
                </a:solidFill>
              </a:rPr>
              <a:t>The monopolist bids to earn protect its monopoly profits.  But the rival (e.g., Bing) is bidding only to achieve more competitive, duopoly profits, which is are lower.</a:t>
            </a:r>
          </a:p>
          <a:p>
            <a:endParaRPr lang="en-US" b="1" i="1" dirty="0">
              <a:solidFill>
                <a:srgbClr val="0070C0"/>
              </a:solidFill>
            </a:endParaRPr>
          </a:p>
          <a:p>
            <a:r>
              <a:rPr lang="en-US" b="1" i="1" dirty="0">
                <a:solidFill>
                  <a:srgbClr val="0070C0"/>
                </a:solidFill>
              </a:rPr>
              <a:t>Monopolist’s value of winning is $150.  The competitor will not get a monopoly if it wins, so its value is only the duopoly profits of $70.  </a:t>
            </a:r>
          </a:p>
          <a:p>
            <a:endParaRPr lang="en-US" b="1" i="1" dirty="0">
              <a:solidFill>
                <a:srgbClr val="0070C0"/>
              </a:solidFill>
            </a:endParaRPr>
          </a:p>
          <a:p>
            <a:r>
              <a:rPr lang="en-US" b="1" i="1" dirty="0">
                <a:solidFill>
                  <a:srgbClr val="0070C0"/>
                </a:solidFill>
                <a:highlight>
                  <a:srgbClr val="FFFF00"/>
                </a:highlight>
              </a:rPr>
              <a:t>The monopolist wins as long as monopoly profits exceed the sum of duopoly profits. </a:t>
            </a:r>
            <a:r>
              <a:rPr lang="en-US" b="1" i="1" dirty="0">
                <a:solidFill>
                  <a:srgbClr val="00B050"/>
                </a:solidFill>
                <a:highlight>
                  <a:srgbClr val="FFFF00"/>
                </a:highlight>
              </a:rPr>
              <a:t>The only issue is the division of the profits between the monopolist and the distributor</a:t>
            </a:r>
            <a:r>
              <a:rPr lang="en-US" b="1" i="1" dirty="0">
                <a:solidFill>
                  <a:srgbClr val="0070C0"/>
                </a:solidFill>
                <a:highlight>
                  <a:srgbClr val="FFFF00"/>
                </a:highlight>
              </a:rPr>
              <a:t>  </a:t>
            </a:r>
          </a:p>
          <a:p>
            <a:endParaRPr lang="en-US" b="1" i="1" dirty="0">
              <a:solidFill>
                <a:srgbClr val="0070C0"/>
              </a:solidFill>
            </a:endParaRPr>
          </a:p>
          <a:p>
            <a:r>
              <a:rPr lang="en-US" b="1" i="1" dirty="0">
                <a:solidFill>
                  <a:srgbClr val="0070C0"/>
                </a:solidFill>
              </a:rPr>
              <a:t>But, it is not “competition on the merits.”  It is distorted competition to protect a monopoly.  Consumers are harmed, not benefited, because they continue to pay monopoly prices.</a:t>
            </a:r>
          </a:p>
          <a:p>
            <a:endParaRPr lang="en-US" b="1" dirty="0">
              <a:solidFill>
                <a:srgbClr val="0070C0"/>
              </a:solidFill>
            </a:endParaRPr>
          </a:p>
          <a:p>
            <a:r>
              <a:rPr lang="en-US" b="1" i="1" dirty="0">
                <a:solidFill>
                  <a:srgbClr val="0070C0"/>
                </a:solidFill>
              </a:rPr>
              <a:t>Note: This insight has been clear in economics for decades (e.g., Gilbert./Newberry)</a:t>
            </a:r>
            <a:endParaRPr lang="en-US" b="1" dirty="0">
              <a:solidFill>
                <a:srgbClr val="0070C0"/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EA79D1A-A347-4894-AE6B-E090E335E369}"/>
              </a:ext>
            </a:extLst>
          </p:cNvPr>
          <p:cNvCxnSpPr>
            <a:cxnSpLocks/>
          </p:cNvCxnSpPr>
          <p:nvPr/>
        </p:nvCxnSpPr>
        <p:spPr>
          <a:xfrm flipH="1">
            <a:off x="5893277" y="3185977"/>
            <a:ext cx="643572" cy="345946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223096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73" imgH="473" progId="TCLayout.ActiveDocument.1">
                  <p:embed/>
                </p:oleObj>
              </mc:Choice>
              <mc:Fallback>
                <p:oleObj name="think-cell Slide" r:id="rId3" imgW="473" imgH="473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741" y="-191198"/>
            <a:ext cx="10515600" cy="1325563"/>
          </a:xfrm>
        </p:spPr>
        <p:txBody>
          <a:bodyPr vert="horz">
            <a:normAutofit/>
          </a:bodyPr>
          <a:lstStyle/>
          <a:p>
            <a:r>
              <a:rPr lang="en-US" sz="2800" dirty="0">
                <a:ea typeface="+mj-lt"/>
                <a:cs typeface="+mj-lt"/>
              </a:rPr>
              <a:t>Example: Bidding for Apple Searches</a:t>
            </a:r>
            <a:endParaRPr lang="en-US" sz="2800" b="1" i="1" dirty="0">
              <a:solidFill>
                <a:srgbClr val="0070C0"/>
              </a:solidFill>
              <a:ea typeface="+mj-lt"/>
              <a:cs typeface="+mj-lt"/>
            </a:endParaRP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75EB8C7A-6751-4558-A745-A455832A5E53}"/>
              </a:ext>
            </a:extLst>
          </p:cNvPr>
          <p:cNvGrpSpPr/>
          <p:nvPr/>
        </p:nvGrpSpPr>
        <p:grpSpPr>
          <a:xfrm>
            <a:off x="7332340" y="1659149"/>
            <a:ext cx="4386367" cy="2770485"/>
            <a:chOff x="6362522" y="2126740"/>
            <a:chExt cx="4386367" cy="2770485"/>
          </a:xfrm>
        </p:grpSpPr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825F2F63-AF9B-4F8F-9D9E-6D55183AD04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8749" y="2567377"/>
              <a:ext cx="717947" cy="550371"/>
            </a:xfrm>
            <a:prstGeom prst="straightConnector1">
              <a:avLst/>
            </a:prstGeom>
            <a:ln w="635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70C02350-664D-425A-ADD3-BF6B1EF611E8}"/>
                </a:ext>
              </a:extLst>
            </p:cNvPr>
            <p:cNvCxnSpPr>
              <a:cxnSpLocks/>
            </p:cNvCxnSpPr>
            <p:nvPr/>
          </p:nvCxnSpPr>
          <p:spPr>
            <a:xfrm>
              <a:off x="8531033" y="2611758"/>
              <a:ext cx="702811" cy="504895"/>
            </a:xfrm>
            <a:prstGeom prst="straightConnector1">
              <a:avLst/>
            </a:prstGeom>
            <a:ln w="635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5E9A6C5-C284-4A59-8075-698FD439F5F0}"/>
                </a:ext>
              </a:extLst>
            </p:cNvPr>
            <p:cNvGrpSpPr/>
            <p:nvPr/>
          </p:nvGrpSpPr>
          <p:grpSpPr>
            <a:xfrm>
              <a:off x="6806143" y="3139853"/>
              <a:ext cx="1180498" cy="482600"/>
              <a:chOff x="3458026" y="381000"/>
              <a:chExt cx="885374" cy="361950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C510D74C-C8AA-4449-9A1A-E63141AD1A78}"/>
                  </a:ext>
                </a:extLst>
              </p:cNvPr>
              <p:cNvSpPr/>
              <p:nvPr/>
            </p:nvSpPr>
            <p:spPr bwMode="auto">
              <a:xfrm>
                <a:off x="3520440" y="381000"/>
                <a:ext cx="822960" cy="361950"/>
              </a:xfrm>
              <a:prstGeom prst="rect">
                <a:avLst/>
              </a:prstGeom>
              <a:noFill/>
              <a:ln w="6350" cmpd="sng">
                <a:solidFill>
                  <a:schemeClr val="accent1"/>
                </a:solidFill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121920" tIns="121920" rIns="121920" bIns="1219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0"/>
                <a:endParaRPr lang="en-US" sz="1600">
                  <a:solidFill>
                    <a:schemeClr val="tx2"/>
                  </a:solidFill>
                  <a:ea typeface="Tahoma"/>
                  <a:cs typeface="Tahoma"/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27EFFD2-1DC7-4C62-892C-66F1542321BD}"/>
                  </a:ext>
                </a:extLst>
              </p:cNvPr>
              <p:cNvSpPr txBox="1"/>
              <p:nvPr/>
            </p:nvSpPr>
            <p:spPr>
              <a:xfrm>
                <a:off x="3458026" y="401077"/>
                <a:ext cx="839413" cy="311624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 rtlCol="0" anchor="t">
                <a:spAutoFit/>
              </a:bodyPr>
              <a:lstStyle/>
              <a:p>
                <a:pPr algn="ctr"/>
                <a:r>
                  <a:rPr lang="en-US" sz="1050" b="1"/>
                  <a:t>Mobile Market </a:t>
                </a:r>
                <a:endParaRPr lang="en-US">
                  <a:cs typeface="Arial"/>
                </a:endParaRPr>
              </a:p>
              <a:p>
                <a:pPr algn="ctr"/>
                <a:r>
                  <a:rPr lang="en-US" sz="1050" b="1"/>
                  <a:t>N Devices</a:t>
                </a:r>
                <a:endParaRPr lang="en-US">
                  <a:cs typeface="Arial"/>
                </a:endParaRP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7C371466-900D-4748-B794-368B5426724A}"/>
                </a:ext>
              </a:extLst>
            </p:cNvPr>
            <p:cNvGrpSpPr/>
            <p:nvPr/>
          </p:nvGrpSpPr>
          <p:grpSpPr>
            <a:xfrm>
              <a:off x="8794093" y="3151545"/>
              <a:ext cx="1097280" cy="482600"/>
              <a:chOff x="3520440" y="381000"/>
              <a:chExt cx="822960" cy="361950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E887FDE7-EF94-4417-A7A6-4239ABD8047B}"/>
                  </a:ext>
                </a:extLst>
              </p:cNvPr>
              <p:cNvSpPr/>
              <p:nvPr/>
            </p:nvSpPr>
            <p:spPr bwMode="auto">
              <a:xfrm>
                <a:off x="3520440" y="381000"/>
                <a:ext cx="822960" cy="361950"/>
              </a:xfrm>
              <a:prstGeom prst="rect">
                <a:avLst/>
              </a:prstGeom>
              <a:noFill/>
              <a:ln w="6350" cmpd="sng">
                <a:solidFill>
                  <a:schemeClr val="accent1"/>
                </a:solidFill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121920" tIns="121920" rIns="121920" bIns="1219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0"/>
                <a:endParaRPr lang="en-US" sz="1600">
                  <a:solidFill>
                    <a:schemeClr val="tx2"/>
                  </a:solidFill>
                  <a:ea typeface="Tahoma"/>
                  <a:cs typeface="Tahoma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0EDE29B-BC7A-4508-8182-C3117B613F62}"/>
                  </a:ext>
                </a:extLst>
              </p:cNvPr>
              <p:cNvSpPr txBox="1"/>
              <p:nvPr/>
            </p:nvSpPr>
            <p:spPr>
              <a:xfrm>
                <a:off x="3685521" y="395804"/>
                <a:ext cx="565299" cy="311624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 rtlCol="0" anchor="t">
                <a:spAutoFit/>
              </a:bodyPr>
              <a:lstStyle/>
              <a:p>
                <a:r>
                  <a:rPr lang="en-US" sz="1050" b="1"/>
                  <a:t>Desktop </a:t>
                </a:r>
              </a:p>
              <a:p>
                <a:r>
                  <a:rPr lang="en-US" sz="1050" b="1"/>
                  <a:t>Browser</a:t>
                </a:r>
                <a:endParaRPr lang="en-US" sz="1050" b="1">
                  <a:cs typeface="Arial"/>
                </a:endParaRPr>
              </a:p>
            </p:txBody>
          </p: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9A0D1E3-A4F6-4C46-8D88-85AD73802B21}"/>
                </a:ext>
              </a:extLst>
            </p:cNvPr>
            <p:cNvSpPr txBox="1"/>
            <p:nvPr/>
          </p:nvSpPr>
          <p:spPr>
            <a:xfrm>
              <a:off x="7116386" y="2632060"/>
              <a:ext cx="587661" cy="328231"/>
            </a:xfrm>
            <a:prstGeom prst="rect">
              <a:avLst/>
            </a:prstGeom>
            <a:noFill/>
          </p:spPr>
          <p:txBody>
            <a:bodyPr wrap="none" lIns="121920" tIns="60960" rIns="121920" bIns="60960" rtlCol="0" anchor="t">
              <a:spAutoFit/>
            </a:bodyPr>
            <a:lstStyle/>
            <a:p>
              <a:r>
                <a:rPr lang="en-US" sz="1300" b="1">
                  <a:solidFill>
                    <a:srgbClr val="C00000"/>
                  </a:solidFill>
                </a:rPr>
                <a:t>60%</a:t>
              </a:r>
              <a:endParaRPr lang="en-US" sz="1300" b="1">
                <a:solidFill>
                  <a:srgbClr val="C00000"/>
                </a:solidFill>
                <a:cs typeface="Arial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E9EDF8C-BB2A-4C36-ABCE-FD14A2150C0D}"/>
                </a:ext>
              </a:extLst>
            </p:cNvPr>
            <p:cNvSpPr txBox="1"/>
            <p:nvPr/>
          </p:nvSpPr>
          <p:spPr>
            <a:xfrm>
              <a:off x="8966422" y="2629704"/>
              <a:ext cx="587661" cy="328231"/>
            </a:xfrm>
            <a:prstGeom prst="rect">
              <a:avLst/>
            </a:prstGeom>
            <a:noFill/>
          </p:spPr>
          <p:txBody>
            <a:bodyPr wrap="none" lIns="121920" tIns="60960" rIns="121920" bIns="60960" rtlCol="0" anchor="t">
              <a:spAutoFit/>
            </a:bodyPr>
            <a:lstStyle/>
            <a:p>
              <a:r>
                <a:rPr lang="en-US" sz="1333" b="1">
                  <a:solidFill>
                    <a:schemeClr val="tx2"/>
                  </a:solidFill>
                </a:rPr>
                <a:t>40%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E90C17EC-D72F-4665-B1BB-397EACE6BD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5909" y="3643243"/>
              <a:ext cx="321801" cy="780042"/>
            </a:xfrm>
            <a:prstGeom prst="straightConnector1">
              <a:avLst/>
            </a:prstGeom>
            <a:ln w="635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B9261265-6A34-4F99-BC13-67A288140953}"/>
                </a:ext>
              </a:extLst>
            </p:cNvPr>
            <p:cNvGrpSpPr/>
            <p:nvPr/>
          </p:nvGrpSpPr>
          <p:grpSpPr>
            <a:xfrm>
              <a:off x="6558739" y="4414625"/>
              <a:ext cx="915440" cy="482600"/>
              <a:chOff x="3728258" y="381000"/>
              <a:chExt cx="686580" cy="361950"/>
            </a:xfrm>
          </p:grpSpPr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69CDE70D-6491-4A48-92E1-59FF461E378D}"/>
                  </a:ext>
                </a:extLst>
              </p:cNvPr>
              <p:cNvSpPr/>
              <p:nvPr/>
            </p:nvSpPr>
            <p:spPr bwMode="auto">
              <a:xfrm>
                <a:off x="3728258" y="381000"/>
                <a:ext cx="686580" cy="361950"/>
              </a:xfrm>
              <a:prstGeom prst="rect">
                <a:avLst/>
              </a:prstGeom>
              <a:noFill/>
              <a:ln w="6350" cmpd="sng">
                <a:solidFill>
                  <a:schemeClr val="accent1"/>
                </a:solidFill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121920" tIns="121920" rIns="121920" bIns="1219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0"/>
                <a:endParaRPr lang="en-US" sz="1600">
                  <a:solidFill>
                    <a:schemeClr val="tx2"/>
                  </a:solidFill>
                  <a:ea typeface="Tahoma"/>
                  <a:cs typeface="Tahoma"/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D1936A9-615D-4EF9-BD71-2D7D971B977E}"/>
                  </a:ext>
                </a:extLst>
              </p:cNvPr>
              <p:cNvSpPr txBox="1"/>
              <p:nvPr/>
            </p:nvSpPr>
            <p:spPr>
              <a:xfrm>
                <a:off x="3780771" y="466688"/>
                <a:ext cx="524423" cy="190437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 rtlCol="0" anchor="t">
                <a:spAutoFit/>
              </a:bodyPr>
              <a:lstStyle/>
              <a:p>
                <a:pPr algn="ctr"/>
                <a:r>
                  <a:rPr lang="en-US" sz="1050" b="1"/>
                  <a:t>Android</a:t>
                </a: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94A4C3C1-A3F4-46F5-A80E-352F1E29C937}"/>
                </a:ext>
              </a:extLst>
            </p:cNvPr>
            <p:cNvGrpSpPr/>
            <p:nvPr/>
          </p:nvGrpSpPr>
          <p:grpSpPr>
            <a:xfrm>
              <a:off x="7562290" y="4414625"/>
              <a:ext cx="828849" cy="473941"/>
              <a:chOff x="3520440" y="381000"/>
              <a:chExt cx="822960" cy="361950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1010A51A-2EF9-4EC0-9EF1-D0998FFE4FC3}"/>
                  </a:ext>
                </a:extLst>
              </p:cNvPr>
              <p:cNvSpPr/>
              <p:nvPr/>
            </p:nvSpPr>
            <p:spPr bwMode="auto">
              <a:xfrm>
                <a:off x="3520440" y="381000"/>
                <a:ext cx="822960" cy="361950"/>
              </a:xfrm>
              <a:prstGeom prst="rect">
                <a:avLst/>
              </a:prstGeom>
              <a:noFill/>
              <a:ln w="6350" cmpd="sng">
                <a:solidFill>
                  <a:schemeClr val="accent1"/>
                </a:solidFill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121920" tIns="121920" rIns="121920" bIns="1219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0"/>
                <a:endParaRPr lang="en-US" sz="1600">
                  <a:solidFill>
                    <a:schemeClr val="tx2"/>
                  </a:solidFill>
                  <a:ea typeface="Tahoma"/>
                  <a:cs typeface="Tahoma"/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2F1809D-9D8C-4397-B427-26FE9EA71DDD}"/>
                  </a:ext>
                </a:extLst>
              </p:cNvPr>
              <p:cNvSpPr txBox="1"/>
              <p:nvPr/>
            </p:nvSpPr>
            <p:spPr>
              <a:xfrm>
                <a:off x="3693587" y="453332"/>
                <a:ext cx="311624" cy="190437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 rtlCol="0" anchor="t">
                <a:spAutoFit/>
              </a:bodyPr>
              <a:lstStyle/>
              <a:p>
                <a:pPr algn="ctr"/>
                <a:r>
                  <a:rPr lang="en-US" sz="1050" b="1"/>
                  <a:t>iOS</a:t>
                </a:r>
              </a:p>
            </p:txBody>
          </p:sp>
        </p:grp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71F6A511-ABB4-4346-9CE2-6B9F2C5BF8AF}"/>
                </a:ext>
              </a:extLst>
            </p:cNvPr>
            <p:cNvCxnSpPr>
              <a:cxnSpLocks/>
            </p:cNvCxnSpPr>
            <p:nvPr/>
          </p:nvCxnSpPr>
          <p:spPr>
            <a:xfrm>
              <a:off x="7645385" y="3657638"/>
              <a:ext cx="430361" cy="765648"/>
            </a:xfrm>
            <a:prstGeom prst="straightConnector1">
              <a:avLst/>
            </a:prstGeom>
            <a:ln w="635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12DD578B-39FC-4AD4-A3A1-6EE6FFB132C1}"/>
                </a:ext>
              </a:extLst>
            </p:cNvPr>
            <p:cNvSpPr txBox="1"/>
            <p:nvPr/>
          </p:nvSpPr>
          <p:spPr>
            <a:xfrm>
              <a:off x="6362522" y="3729263"/>
              <a:ext cx="526106" cy="2974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33" b="1">
                  <a:solidFill>
                    <a:schemeClr val="tx2"/>
                  </a:solidFill>
                </a:rPr>
                <a:t>40%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19F5A37F-E3A7-4767-B767-BE7690B12FFE}"/>
                </a:ext>
              </a:extLst>
            </p:cNvPr>
            <p:cNvSpPr txBox="1"/>
            <p:nvPr/>
          </p:nvSpPr>
          <p:spPr>
            <a:xfrm>
              <a:off x="7980713" y="3729263"/>
              <a:ext cx="526106" cy="297454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t">
              <a:spAutoFit/>
            </a:bodyPr>
            <a:lstStyle/>
            <a:p>
              <a:r>
                <a:rPr lang="en-US" sz="1300" b="1">
                  <a:solidFill>
                    <a:srgbClr val="C00000"/>
                  </a:solidFill>
                </a:rPr>
                <a:t>60%</a:t>
              </a:r>
              <a:endParaRPr lang="en-US" sz="1300" b="1">
                <a:solidFill>
                  <a:srgbClr val="C00000"/>
                </a:solidFill>
                <a:cs typeface="Arial"/>
              </a:endParaRPr>
            </a:p>
          </p:txBody>
        </p:sp>
        <p:cxnSp>
          <p:nvCxnSpPr>
            <p:cNvPr id="89" name="Straight Arrow Connector 88">
              <a:extLst>
                <a:ext uri="{FF2B5EF4-FFF2-40B4-BE49-F238E27FC236}">
                  <a16:creationId xmlns:a16="http://schemas.microsoft.com/office/drawing/2014/main" id="{AED91E48-1D01-483E-B5BE-E3746E26FFC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59127" y="3632341"/>
              <a:ext cx="102886" cy="772179"/>
            </a:xfrm>
            <a:prstGeom prst="straightConnector1">
              <a:avLst/>
            </a:prstGeom>
            <a:ln w="635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2ACFA716-34BD-468E-B244-7FF19614C376}"/>
                </a:ext>
              </a:extLst>
            </p:cNvPr>
            <p:cNvGrpSpPr/>
            <p:nvPr/>
          </p:nvGrpSpPr>
          <p:grpSpPr>
            <a:xfrm>
              <a:off x="8794011" y="4421071"/>
              <a:ext cx="950931" cy="470015"/>
              <a:chOff x="3520440" y="381000"/>
              <a:chExt cx="822960" cy="361950"/>
            </a:xfrm>
          </p:grpSpPr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EBFB0423-9573-4276-B748-E6D2B8E786DB}"/>
                  </a:ext>
                </a:extLst>
              </p:cNvPr>
              <p:cNvSpPr/>
              <p:nvPr/>
            </p:nvSpPr>
            <p:spPr bwMode="auto">
              <a:xfrm>
                <a:off x="3520440" y="381000"/>
                <a:ext cx="822960" cy="361950"/>
              </a:xfrm>
              <a:prstGeom prst="rect">
                <a:avLst/>
              </a:prstGeom>
              <a:noFill/>
              <a:ln w="6350" cmpd="sng">
                <a:solidFill>
                  <a:schemeClr val="accent1"/>
                </a:solidFill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121920" tIns="121920" rIns="121920" bIns="1219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0"/>
                <a:endParaRPr lang="en-US" sz="1333">
                  <a:solidFill>
                    <a:schemeClr val="tx2"/>
                  </a:solidFill>
                  <a:ea typeface="Tahoma"/>
                  <a:cs typeface="Tahoma"/>
                </a:endParaRPr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960A5C70-09B9-4019-8C28-7413A6156AAC}"/>
                  </a:ext>
                </a:extLst>
              </p:cNvPr>
              <p:cNvSpPr txBox="1"/>
              <p:nvPr/>
            </p:nvSpPr>
            <p:spPr>
              <a:xfrm>
                <a:off x="3625826" y="438864"/>
                <a:ext cx="484438" cy="195536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 rtlCol="0" anchor="t">
                <a:spAutoFit/>
              </a:bodyPr>
              <a:lstStyle/>
              <a:p>
                <a:pPr algn="ctr"/>
                <a:r>
                  <a:rPr lang="en-US" sz="1050" b="1"/>
                  <a:t>Safari</a:t>
                </a:r>
                <a:endParaRPr lang="en-US"/>
              </a:p>
            </p:txBody>
          </p:sp>
        </p:grp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CD3AD60E-489C-4E26-9524-708DBECF6CE8}"/>
                </a:ext>
              </a:extLst>
            </p:cNvPr>
            <p:cNvGrpSpPr/>
            <p:nvPr/>
          </p:nvGrpSpPr>
          <p:grpSpPr>
            <a:xfrm>
              <a:off x="7568146" y="2126740"/>
              <a:ext cx="1338828" cy="456623"/>
              <a:chOff x="3360611" y="393989"/>
              <a:chExt cx="1004121" cy="342467"/>
            </a:xfrm>
          </p:grpSpPr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AD0D3A75-9A00-46DE-81A6-E65BE2B5A34C}"/>
                  </a:ext>
                </a:extLst>
              </p:cNvPr>
              <p:cNvSpPr/>
              <p:nvPr/>
            </p:nvSpPr>
            <p:spPr bwMode="auto">
              <a:xfrm>
                <a:off x="3455497" y="393989"/>
                <a:ext cx="894397" cy="342467"/>
              </a:xfrm>
              <a:prstGeom prst="rect">
                <a:avLst/>
              </a:prstGeom>
              <a:noFill/>
              <a:ln w="6350" cmpd="sng">
                <a:solidFill>
                  <a:schemeClr val="accent1"/>
                </a:solidFill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121920" tIns="121920" rIns="121920" bIns="1219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0"/>
                <a:endParaRPr lang="en-US" sz="1600">
                  <a:solidFill>
                    <a:schemeClr val="tx2"/>
                  </a:solidFill>
                  <a:ea typeface="Tahoma"/>
                  <a:cs typeface="Tahoma"/>
                </a:endParaRPr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B81133A4-6972-4E8E-85F4-DD1D1538418F}"/>
                  </a:ext>
                </a:extLst>
              </p:cNvPr>
              <p:cNvSpPr txBox="1"/>
              <p:nvPr/>
            </p:nvSpPr>
            <p:spPr>
              <a:xfrm>
                <a:off x="3360611" y="407571"/>
                <a:ext cx="1004121" cy="311624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 rtlCol="0" anchor="t">
                <a:spAutoFit/>
              </a:bodyPr>
              <a:lstStyle/>
              <a:p>
                <a:pPr algn="ctr"/>
                <a:r>
                  <a:rPr lang="en-US" sz="1050" b="1"/>
                  <a:t>Search Market by </a:t>
                </a:r>
                <a:endParaRPr lang="en-US"/>
              </a:p>
              <a:p>
                <a:pPr algn="ctr"/>
                <a:r>
                  <a:rPr lang="en-US" sz="1050" b="1"/>
                  <a:t>Query Volume</a:t>
                </a:r>
                <a:endParaRPr lang="en-US" sz="1050" b="1">
                  <a:cs typeface="Arial"/>
                </a:endParaRPr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A6CB01AD-8114-4726-83A9-B1D38D5A29B4}"/>
                </a:ext>
              </a:extLst>
            </p:cNvPr>
            <p:cNvGrpSpPr/>
            <p:nvPr/>
          </p:nvGrpSpPr>
          <p:grpSpPr>
            <a:xfrm>
              <a:off x="9798814" y="4404080"/>
              <a:ext cx="950075" cy="473941"/>
              <a:chOff x="3445434" y="367774"/>
              <a:chExt cx="822960" cy="361950"/>
            </a:xfrm>
          </p:grpSpPr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CFC85554-3F32-4687-AE9E-195EA016C94B}"/>
                  </a:ext>
                </a:extLst>
              </p:cNvPr>
              <p:cNvSpPr/>
              <p:nvPr/>
            </p:nvSpPr>
            <p:spPr bwMode="auto">
              <a:xfrm>
                <a:off x="3445434" y="367774"/>
                <a:ext cx="822960" cy="361950"/>
              </a:xfrm>
              <a:prstGeom prst="rect">
                <a:avLst/>
              </a:prstGeom>
              <a:noFill/>
              <a:ln w="6350" cmpd="sng">
                <a:solidFill>
                  <a:schemeClr val="accent1"/>
                </a:solidFill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121920" tIns="121920" rIns="121920" bIns="1219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0"/>
                <a:endParaRPr lang="en-US" sz="1600">
                  <a:solidFill>
                    <a:schemeClr val="tx2"/>
                  </a:solidFill>
                  <a:ea typeface="Tahoma"/>
                  <a:cs typeface="Tahoma"/>
                </a:endParaRPr>
              </a:p>
            </p:txBody>
          </p:sp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64F04130-1A41-43A2-99CC-2C952ED3DAAF}"/>
                  </a:ext>
                </a:extLst>
              </p:cNvPr>
              <p:cNvSpPr txBox="1"/>
              <p:nvPr/>
            </p:nvSpPr>
            <p:spPr>
              <a:xfrm>
                <a:off x="3524299" y="459288"/>
                <a:ext cx="520816" cy="190437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 rtlCol="0" anchor="t">
                <a:spAutoFit/>
              </a:bodyPr>
              <a:lstStyle/>
              <a:p>
                <a:pPr algn="ctr"/>
                <a:r>
                  <a:rPr lang="en-US" sz="1050" b="1"/>
                  <a:t>Chrome</a:t>
                </a:r>
                <a:endParaRPr lang="en-US"/>
              </a:p>
            </p:txBody>
          </p:sp>
        </p:grpSp>
        <p:cxnSp>
          <p:nvCxnSpPr>
            <p:cNvPr id="105" name="Straight Arrow Connector 104">
              <a:extLst>
                <a:ext uri="{FF2B5EF4-FFF2-40B4-BE49-F238E27FC236}">
                  <a16:creationId xmlns:a16="http://schemas.microsoft.com/office/drawing/2014/main" id="{910DB8A2-E43C-4553-9927-253E8B6BBE48}"/>
                </a:ext>
              </a:extLst>
            </p:cNvPr>
            <p:cNvCxnSpPr>
              <a:cxnSpLocks/>
            </p:cNvCxnSpPr>
            <p:nvPr/>
          </p:nvCxnSpPr>
          <p:spPr>
            <a:xfrm>
              <a:off x="9686307" y="3649659"/>
              <a:ext cx="676433" cy="754861"/>
            </a:xfrm>
            <a:prstGeom prst="straightConnector1">
              <a:avLst/>
            </a:prstGeom>
            <a:ln w="635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F8469F5A-6610-4473-8928-2A0F4FEADD33}"/>
                </a:ext>
              </a:extLst>
            </p:cNvPr>
            <p:cNvSpPr txBox="1"/>
            <p:nvPr/>
          </p:nvSpPr>
          <p:spPr>
            <a:xfrm>
              <a:off x="8683158" y="3729262"/>
              <a:ext cx="518091" cy="292388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t">
              <a:spAutoFit/>
            </a:bodyPr>
            <a:lstStyle/>
            <a:p>
              <a:r>
                <a:rPr lang="en-US" sz="1300" b="1">
                  <a:solidFill>
                    <a:srgbClr val="C00000"/>
                  </a:solidFill>
                </a:rPr>
                <a:t>16%</a:t>
              </a:r>
              <a:endParaRPr lang="en-US" sz="1300" b="1">
                <a:solidFill>
                  <a:srgbClr val="C00000"/>
                </a:solidFill>
                <a:cs typeface="Arial"/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3508E2AB-219C-4F4E-B84E-A2367D16696A}"/>
                </a:ext>
              </a:extLst>
            </p:cNvPr>
            <p:cNvSpPr txBox="1"/>
            <p:nvPr/>
          </p:nvSpPr>
          <p:spPr>
            <a:xfrm>
              <a:off x="10129226" y="3746581"/>
              <a:ext cx="518091" cy="292388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t">
              <a:spAutoFit/>
            </a:bodyPr>
            <a:lstStyle/>
            <a:p>
              <a:r>
                <a:rPr lang="en-US" sz="1300" b="1">
                  <a:solidFill>
                    <a:schemeClr val="tx2"/>
                  </a:solidFill>
                </a:rPr>
                <a:t>60%</a:t>
              </a:r>
            </a:p>
          </p:txBody>
        </p:sp>
      </p:grpSp>
      <p:sp>
        <p:nvSpPr>
          <p:cNvPr id="110" name="Content Placeholder 1">
            <a:extLst>
              <a:ext uri="{FF2B5EF4-FFF2-40B4-BE49-F238E27FC236}">
                <a16:creationId xmlns:a16="http://schemas.microsoft.com/office/drawing/2014/main" id="{F650BCFC-C8F7-4C0C-83D5-B160C11A9CED}"/>
              </a:ext>
            </a:extLst>
          </p:cNvPr>
          <p:cNvSpPr txBox="1">
            <a:spLocks/>
          </p:cNvSpPr>
          <p:nvPr/>
        </p:nvSpPr>
        <p:spPr>
          <a:xfrm>
            <a:off x="610133" y="996269"/>
            <a:ext cx="6633531" cy="528689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166688" indent="-166688" algn="l" defTabSz="457200" rtl="0" eaLnBrk="1" latinLnBrk="0" hangingPunct="1">
              <a:spcBef>
                <a:spcPts val="600"/>
              </a:spcBef>
              <a:buFont typeface="Arial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7388" indent="-230188" algn="l" defTabSz="457200" rtl="0" eaLnBrk="1" latinLnBrk="0" hangingPunct="1">
              <a:spcBef>
                <a:spcPts val="600"/>
              </a:spcBef>
              <a:buFont typeface="Arial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2675" indent="-168275" algn="l" defTabSz="457200" rtl="0" eaLnBrk="1" latinLnBrk="0" hangingPunct="1">
              <a:spcBef>
                <a:spcPts val="600"/>
              </a:spcBef>
              <a:buFont typeface="Arial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3375" indent="-231775" algn="l" defTabSz="457200" rtl="0" eaLnBrk="1" latinLnBrk="0" hangingPunct="1">
              <a:spcBef>
                <a:spcPts val="600"/>
              </a:spcBef>
              <a:buFont typeface="Arial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98663" indent="-169863" algn="l" defTabSz="457200" rtl="0" eaLnBrk="1" latinLnBrk="0" hangingPunct="1">
              <a:spcBef>
                <a:spcPts val="600"/>
              </a:spcBef>
              <a:buFont typeface="Arial"/>
              <a:buChar char="•"/>
              <a:tabLst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>
                <a:ea typeface="+mn-lt"/>
                <a:cs typeface="+mn-lt"/>
              </a:rPr>
              <a:t>Apple </a:t>
            </a:r>
            <a:r>
              <a:rPr lang="en-US" sz="1600" b="1" u="sng" dirty="0">
                <a:ea typeface="+mn-lt"/>
                <a:cs typeface="+mn-lt"/>
              </a:rPr>
              <a:t>may</a:t>
            </a:r>
            <a:r>
              <a:rPr lang="en-US" sz="1600" b="1" dirty="0">
                <a:ea typeface="+mn-lt"/>
                <a:cs typeface="+mn-lt"/>
              </a:rPr>
              <a:t> have sufficient search market share to scale competitor </a:t>
            </a:r>
            <a:endParaRPr lang="en-US" sz="1600" dirty="0">
              <a:ea typeface="+mn-lt"/>
              <a:cs typeface="+mn-lt"/>
            </a:endParaRPr>
          </a:p>
          <a:p>
            <a:pPr marL="166370" indent="-166370"/>
            <a:r>
              <a:rPr lang="en-US" sz="1600" dirty="0">
                <a:solidFill>
                  <a:srgbClr val="C00000"/>
                </a:solidFill>
                <a:ea typeface="+mn-lt"/>
                <a:cs typeface="+mn-lt"/>
              </a:rPr>
              <a:t>60%</a:t>
            </a:r>
            <a:r>
              <a:rPr lang="en-US" sz="1600" dirty="0">
                <a:ea typeface="+mn-lt"/>
                <a:cs typeface="+mn-lt"/>
              </a:rPr>
              <a:t> of searches occur on mobile, </a:t>
            </a:r>
            <a:br>
              <a:rPr lang="en-US" sz="1600" dirty="0">
                <a:ea typeface="+mn-lt"/>
                <a:cs typeface="+mn-lt"/>
              </a:rPr>
            </a:br>
            <a:r>
              <a:rPr lang="en-US" sz="1600" dirty="0">
                <a:ea typeface="+mn-lt"/>
                <a:cs typeface="+mn-lt"/>
              </a:rPr>
              <a:t>Apple controls </a:t>
            </a:r>
            <a:r>
              <a:rPr lang="en-US" sz="1600" dirty="0">
                <a:solidFill>
                  <a:srgbClr val="C00000"/>
                </a:solidFill>
                <a:ea typeface="+mn-lt"/>
                <a:cs typeface="+mn-lt"/>
              </a:rPr>
              <a:t>60%</a:t>
            </a:r>
            <a:r>
              <a:rPr lang="en-US" sz="1600" dirty="0">
                <a:ea typeface="+mn-lt"/>
                <a:cs typeface="+mn-lt"/>
              </a:rPr>
              <a:t> of mobile market = </a:t>
            </a:r>
            <a:r>
              <a:rPr lang="en-US" sz="1600" u="sng" dirty="0">
                <a:solidFill>
                  <a:srgbClr val="C00000"/>
                </a:solidFill>
                <a:ea typeface="+mn-lt"/>
                <a:cs typeface="+mn-lt"/>
              </a:rPr>
              <a:t>36% of search</a:t>
            </a:r>
          </a:p>
          <a:p>
            <a:pPr marL="0" indent="0">
              <a:buNone/>
            </a:pPr>
            <a:endParaRPr lang="en-US" sz="1600" b="1" dirty="0">
              <a:cs typeface="Arial"/>
            </a:endParaRPr>
          </a:p>
          <a:p>
            <a:pPr marL="0" indent="0">
              <a:buNone/>
            </a:pPr>
            <a:r>
              <a:rPr lang="en-US" sz="1600" b="1" dirty="0">
                <a:cs typeface="Arial"/>
              </a:rPr>
              <a:t>However, competitors bidding likely cannot outbid Google</a:t>
            </a:r>
            <a:endParaRPr lang="en-US" sz="1600" dirty="0">
              <a:cs typeface="Arial"/>
            </a:endParaRPr>
          </a:p>
          <a:p>
            <a:pPr marL="166370" indent="-166370"/>
            <a:r>
              <a:rPr lang="en-US" sz="1600" dirty="0">
                <a:cs typeface="Arial"/>
              </a:rPr>
              <a:t>Competitors would need to bid at least much as current Google payments to Apple (</a:t>
            </a:r>
            <a:r>
              <a:rPr lang="en-US" sz="1600" dirty="0">
                <a:solidFill>
                  <a:srgbClr val="C00000"/>
                </a:solidFill>
                <a:cs typeface="Arial"/>
              </a:rPr>
              <a:t>$8 to $12 Billion</a:t>
            </a:r>
            <a:r>
              <a:rPr lang="en-US" sz="1600" dirty="0">
                <a:cs typeface="Arial"/>
              </a:rPr>
              <a:t>)</a:t>
            </a:r>
          </a:p>
          <a:p>
            <a:pPr marL="166370" indent="-166370"/>
            <a:r>
              <a:rPr lang="en-US" sz="1600" dirty="0">
                <a:cs typeface="Arial"/>
              </a:rPr>
              <a:t>New competitors would start at lower quality which may impact Apple product quality / reputation / brand identity</a:t>
            </a:r>
            <a:endParaRPr lang="en-US" dirty="0">
              <a:cs typeface="Arial"/>
            </a:endParaRPr>
          </a:p>
          <a:p>
            <a:pPr marL="687070" lvl="1" indent="-229870"/>
            <a:r>
              <a:rPr lang="en-US" sz="1600" dirty="0">
                <a:cs typeface="Arial"/>
              </a:rPr>
              <a:t>Apple dropped Bing as the default search in 2017 for inferior search quality*</a:t>
            </a:r>
          </a:p>
          <a:p>
            <a:pPr marL="687070" lvl="1" indent="-229870"/>
            <a:r>
              <a:rPr lang="en-US" sz="1600" dirty="0">
                <a:cs typeface="Arial"/>
              </a:rPr>
              <a:t>Apple would demand higher revenue-share payments from competitor to compensate for this loss</a:t>
            </a:r>
          </a:p>
          <a:p>
            <a:pPr marL="166370" indent="-229870"/>
            <a:r>
              <a:rPr lang="en-US" sz="1600" dirty="0">
                <a:ea typeface="+mn-lt"/>
                <a:cs typeface="Arial"/>
              </a:rPr>
              <a:t>Google’s payments to Apple for default status was maybe 30-40% of Google likely search revenue on Apple</a:t>
            </a:r>
            <a:endParaRPr lang="en-US" sz="1600" dirty="0">
              <a:highlight>
                <a:srgbClr val="FFFF00"/>
              </a:highlight>
              <a:ea typeface="+mn-lt"/>
              <a:cs typeface="+mn-lt"/>
            </a:endParaRPr>
          </a:p>
          <a:p>
            <a:pPr marL="457200" lvl="1" indent="0">
              <a:buNone/>
            </a:pPr>
            <a:endParaRPr lang="en-US" sz="1600" dirty="0">
              <a:cs typeface="Arial"/>
            </a:endParaRPr>
          </a:p>
          <a:p>
            <a:pPr marL="166370" indent="-166370"/>
            <a:endParaRPr lang="en-US" sz="1600" b="1" dirty="0">
              <a:cs typeface="Arial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3CADB429-673F-43D6-8B50-DF576A212286}"/>
              </a:ext>
            </a:extLst>
          </p:cNvPr>
          <p:cNvSpPr txBox="1"/>
          <p:nvPr/>
        </p:nvSpPr>
        <p:spPr>
          <a:xfrm>
            <a:off x="7928264" y="1191491"/>
            <a:ext cx="2743199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600" b="1">
                <a:ea typeface="+mn-lt"/>
                <a:cs typeface="+mn-lt"/>
              </a:rPr>
              <a:t>Search Market Overview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819A7DF5-E6A3-46AC-AA17-098F5DE344AC}"/>
              </a:ext>
            </a:extLst>
          </p:cNvPr>
          <p:cNvSpPr txBox="1"/>
          <p:nvPr/>
        </p:nvSpPr>
        <p:spPr>
          <a:xfrm>
            <a:off x="7411123" y="4529296"/>
            <a:ext cx="4384273" cy="7848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  <a:ea typeface="+mn-lt"/>
                <a:cs typeface="+mn-lt"/>
              </a:rPr>
              <a:t>                       36%       +      6.4%</a:t>
            </a:r>
          </a:p>
          <a:p>
            <a:endParaRPr lang="en-US" sz="1300" b="1" dirty="0">
              <a:solidFill>
                <a:schemeClr val="tx2"/>
              </a:solidFill>
            </a:endParaRPr>
          </a:p>
          <a:p>
            <a:r>
              <a:rPr lang="en-US" sz="1600" b="1" dirty="0">
                <a:solidFill>
                  <a:srgbClr val="C00000"/>
                </a:solidFill>
                <a:ea typeface="+mn-lt"/>
                <a:cs typeface="+mn-lt"/>
              </a:rPr>
              <a:t>           </a:t>
            </a:r>
            <a:r>
              <a:rPr lang="en-US" sz="1600" b="1" u="sng" dirty="0">
                <a:solidFill>
                  <a:srgbClr val="C00000"/>
                </a:solidFill>
                <a:ea typeface="+mn-lt"/>
                <a:cs typeface="+mn-lt"/>
              </a:rPr>
              <a:t>Total Apple Search Market Share</a:t>
            </a:r>
            <a:r>
              <a:rPr lang="en-US" sz="1600" b="1" dirty="0">
                <a:solidFill>
                  <a:srgbClr val="C00000"/>
                </a:solidFill>
                <a:ea typeface="+mn-lt"/>
                <a:cs typeface="+mn-lt"/>
              </a:rPr>
              <a:t>  = 42.4%</a:t>
            </a:r>
          </a:p>
        </p:txBody>
      </p:sp>
    </p:spTree>
    <p:extLst>
      <p:ext uri="{BB962C8B-B14F-4D97-AF65-F5344CB8AC3E}">
        <p14:creationId xmlns:p14="http://schemas.microsoft.com/office/powerpoint/2010/main" val="150277727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18396-A2C3-4DB6-9A32-8EDE00CD1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213" y="1783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dirty="0"/>
              <a:t>Some Answers to Fact Questions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FC52D1B-472A-4332-A147-40CF354424DA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46510" y="1921113"/>
            <a:ext cx="3467100" cy="132856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2000" i="1" dirty="0"/>
              <a:t>           </a:t>
            </a:r>
            <a:r>
              <a:rPr lang="en-US" sz="2000" u="sng" dirty="0"/>
              <a:t>Defaults Question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Do “defaults” matter when it is so easy to download other apps or change default settings?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05D3F7-A116-4B14-8155-274E1D115EFD}"/>
              </a:ext>
            </a:extLst>
          </p:cNvPr>
          <p:cNvSpPr txBox="1"/>
          <p:nvPr/>
        </p:nvSpPr>
        <p:spPr>
          <a:xfrm>
            <a:off x="5387026" y="1671638"/>
            <a:ext cx="3829048" cy="1200329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0070C0"/>
                </a:solidFill>
              </a:rPr>
              <a:t>Yes, they matter.  If it were so easy -- why did Google pay so much to Apple ($8-12 billion; ~ 33% of Alphabet profits) for default status?  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BD589D-2901-4AD5-B954-266040979BF1}"/>
              </a:ext>
            </a:extLst>
          </p:cNvPr>
          <p:cNvSpPr txBox="1"/>
          <p:nvPr/>
        </p:nvSpPr>
        <p:spPr>
          <a:xfrm>
            <a:off x="407194" y="4318031"/>
            <a:ext cx="3945732" cy="1631216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u="sng" dirty="0">
                <a:solidFill>
                  <a:srgbClr val="00B050"/>
                </a:solidFill>
              </a:rPr>
              <a:t>Market Definition Question</a:t>
            </a:r>
          </a:p>
          <a:p>
            <a:endParaRPr lang="en-US" sz="2000" dirty="0">
              <a:solidFill>
                <a:srgbClr val="00B050"/>
              </a:solidFill>
            </a:endParaRPr>
          </a:p>
          <a:p>
            <a:r>
              <a:rPr lang="en-US" sz="2000" dirty="0">
                <a:solidFill>
                  <a:srgbClr val="00B050"/>
                </a:solidFill>
              </a:rPr>
              <a:t>What will the court find is the relevant search advertising market?  Will it include searches on Amazon?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B2F7356-D154-4A06-B37A-3EC554EDF071}"/>
              </a:ext>
            </a:extLst>
          </p:cNvPr>
          <p:cNvSpPr txBox="1"/>
          <p:nvPr/>
        </p:nvSpPr>
        <p:spPr>
          <a:xfrm>
            <a:off x="5391150" y="3249682"/>
            <a:ext cx="6393656" cy="341632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rgbClr val="0070C0"/>
                </a:solidFill>
              </a:rPr>
              <a:t>It would be interesting to compare prices per click for search ads vs contextual display ads.  But the lesson of the “Cellophane Fallacy” is that a court should not focus on a </a:t>
            </a:r>
            <a:r>
              <a:rPr lang="en-US" b="1" i="1" dirty="0" err="1">
                <a:solidFill>
                  <a:srgbClr val="0070C0"/>
                </a:solidFill>
              </a:rPr>
              <a:t>SSNIP</a:t>
            </a:r>
            <a:r>
              <a:rPr lang="en-US" b="1" i="1" dirty="0">
                <a:solidFill>
                  <a:srgbClr val="0070C0"/>
                </a:solidFill>
              </a:rPr>
              <a:t> above the current (allegedly monopoly) price. Thus, the </a:t>
            </a:r>
            <a:r>
              <a:rPr lang="en-US" b="1" i="1" dirty="0" err="1">
                <a:solidFill>
                  <a:srgbClr val="0070C0"/>
                </a:solidFill>
              </a:rPr>
              <a:t>SSNIP</a:t>
            </a:r>
            <a:r>
              <a:rPr lang="en-US" b="1" i="1" dirty="0">
                <a:solidFill>
                  <a:srgbClr val="0070C0"/>
                </a:solidFill>
              </a:rPr>
              <a:t> test used for mergers has little use here.</a:t>
            </a:r>
          </a:p>
          <a:p>
            <a:endParaRPr lang="en-US" b="1" i="1" dirty="0">
              <a:solidFill>
                <a:srgbClr val="0070C0"/>
              </a:solidFill>
            </a:endParaRPr>
          </a:p>
          <a:p>
            <a:r>
              <a:rPr lang="en-US" b="1" i="1" dirty="0">
                <a:solidFill>
                  <a:srgbClr val="0070C0"/>
                </a:solidFill>
              </a:rPr>
              <a:t>It also is alleged that Google sells (and alleged has) monopoly power over contextual display ads too, which would render the standard </a:t>
            </a:r>
            <a:r>
              <a:rPr lang="en-US" b="1" i="1" dirty="0" err="1">
                <a:solidFill>
                  <a:srgbClr val="0070C0"/>
                </a:solidFill>
              </a:rPr>
              <a:t>SSNIP</a:t>
            </a:r>
            <a:r>
              <a:rPr lang="en-US" b="1" i="1" dirty="0">
                <a:solidFill>
                  <a:srgbClr val="0070C0"/>
                </a:solidFill>
              </a:rPr>
              <a:t> test inapplicable.  </a:t>
            </a:r>
          </a:p>
          <a:p>
            <a:endParaRPr lang="en-US" b="1" i="1" dirty="0">
              <a:solidFill>
                <a:srgbClr val="0070C0"/>
              </a:solidFill>
            </a:endParaRPr>
          </a:p>
          <a:p>
            <a:r>
              <a:rPr lang="en-US" b="1" i="1" dirty="0">
                <a:solidFill>
                  <a:srgbClr val="0070C0"/>
                </a:solidFill>
              </a:rPr>
              <a:t>Note: Microsoft’s expert economist lost substantial credibility by arguing that that Microsoft lacked monopoly power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FE93185-8DAA-4132-8ACC-BA6596DC1FF3}"/>
              </a:ext>
            </a:extLst>
          </p:cNvPr>
          <p:cNvCxnSpPr>
            <a:cxnSpLocks/>
          </p:cNvCxnSpPr>
          <p:nvPr/>
        </p:nvCxnSpPr>
        <p:spPr>
          <a:xfrm flipH="1">
            <a:off x="4343402" y="2160136"/>
            <a:ext cx="643572" cy="345946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0BD7793-7BB4-491E-B226-795B50688453}"/>
              </a:ext>
            </a:extLst>
          </p:cNvPr>
          <p:cNvCxnSpPr>
            <a:cxnSpLocks/>
          </p:cNvCxnSpPr>
          <p:nvPr/>
        </p:nvCxnSpPr>
        <p:spPr>
          <a:xfrm flipH="1">
            <a:off x="4437144" y="4488132"/>
            <a:ext cx="643572" cy="345946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448371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D5D94-43B7-48EB-B61F-4B5921A11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4975" y="-258741"/>
            <a:ext cx="7467600" cy="1143000"/>
          </a:xfrm>
        </p:spPr>
        <p:txBody>
          <a:bodyPr/>
          <a:lstStyle/>
          <a:p>
            <a:r>
              <a:rPr lang="en-US" dirty="0"/>
              <a:t>Some Answers to Legal/Policy Questions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7527F89-9069-44CC-9CD5-43868ADE9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93D38E-5583-4500-B459-9017521CAAF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8968FA-2DE4-431C-8AAB-61BBCB46B7F7}"/>
              </a:ext>
            </a:extLst>
          </p:cNvPr>
          <p:cNvSpPr txBox="1"/>
          <p:nvPr/>
        </p:nvSpPr>
        <p:spPr>
          <a:xfrm>
            <a:off x="347027" y="720566"/>
            <a:ext cx="3962400" cy="4093428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7030A0"/>
                </a:solidFill>
              </a:rPr>
              <a:t>         </a:t>
            </a:r>
            <a:r>
              <a:rPr lang="en-US" sz="2000" u="sng" dirty="0">
                <a:solidFill>
                  <a:srgbClr val="7030A0"/>
                </a:solidFill>
              </a:rPr>
              <a:t>Legal/Policy Questions</a:t>
            </a:r>
            <a:br>
              <a:rPr lang="en-US" sz="2000" dirty="0">
                <a:solidFill>
                  <a:srgbClr val="7030A0"/>
                </a:solidFill>
              </a:rPr>
            </a:br>
            <a:r>
              <a:rPr lang="en-US" sz="2000" dirty="0">
                <a:solidFill>
                  <a:srgbClr val="7030A0"/>
                </a:solidFill>
              </a:rPr>
              <a:t> </a:t>
            </a:r>
          </a:p>
          <a:p>
            <a:r>
              <a:rPr lang="en-US" sz="2000" dirty="0">
                <a:solidFill>
                  <a:srgbClr val="7030A0"/>
                </a:solidFill>
              </a:rPr>
              <a:t>Should Google be permitted to buy exclusive or default access (e.g., with profit-sharing agreements) from Apple and others for Google search?  Is it just “competition on the merits?”</a:t>
            </a:r>
          </a:p>
          <a:p>
            <a:endParaRPr lang="en-US" sz="2000" dirty="0">
              <a:solidFill>
                <a:srgbClr val="7030A0"/>
              </a:solidFill>
            </a:endParaRPr>
          </a:p>
          <a:p>
            <a:r>
              <a:rPr lang="en-US" sz="2000" dirty="0">
                <a:solidFill>
                  <a:srgbClr val="7030A0"/>
                </a:solidFill>
              </a:rPr>
              <a:t>As the owner of Android (which is licensed for free), should Google be permitted to require preference for Google search and Chrome?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E1BFD4-1EC7-4E09-A577-E9535B8CCD0C}"/>
              </a:ext>
            </a:extLst>
          </p:cNvPr>
          <p:cNvSpPr txBox="1"/>
          <p:nvPr/>
        </p:nvSpPr>
        <p:spPr>
          <a:xfrm>
            <a:off x="347027" y="5215473"/>
            <a:ext cx="4010025" cy="132343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        </a:t>
            </a:r>
            <a:r>
              <a:rPr lang="en-US" sz="2000" b="1" u="sng" dirty="0">
                <a:solidFill>
                  <a:srgbClr val="C00000"/>
                </a:solidFill>
              </a:rPr>
              <a:t>Big Fact/Policy Question</a:t>
            </a:r>
            <a:br>
              <a:rPr lang="en-US" sz="2000" b="1" u="sng" dirty="0">
                <a:solidFill>
                  <a:srgbClr val="C00000"/>
                </a:solidFill>
              </a:rPr>
            </a:br>
            <a:r>
              <a:rPr lang="en-US" sz="2000" b="1" dirty="0">
                <a:solidFill>
                  <a:srgbClr val="C00000"/>
                </a:solidFill>
              </a:rPr>
              <a:t>If Google were prohibited from bidding for defaults, what would be the market outcome?  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8C35BCC-ACA5-4E71-8ED2-D9ABC5CB6ED8}"/>
              </a:ext>
            </a:extLst>
          </p:cNvPr>
          <p:cNvCxnSpPr>
            <a:cxnSpLocks/>
          </p:cNvCxnSpPr>
          <p:nvPr/>
        </p:nvCxnSpPr>
        <p:spPr>
          <a:xfrm flipH="1">
            <a:off x="4556921" y="5429281"/>
            <a:ext cx="825420" cy="371444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71EEA13-A031-48F4-B4C7-8C99D448CC97}"/>
              </a:ext>
            </a:extLst>
          </p:cNvPr>
          <p:cNvSpPr txBox="1"/>
          <p:nvPr/>
        </p:nvSpPr>
        <p:spPr>
          <a:xfrm>
            <a:off x="5263278" y="674017"/>
            <a:ext cx="5576172" cy="181588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rgbClr val="0070C0"/>
                </a:solidFill>
              </a:rPr>
              <a:t>Monopolists’ conduct is examined thru a special lens.   The fact that certain conduct is permissible – and procompetitive – in a competitive market does not mean that it is procompetitive when implemented by a monopolist.  </a:t>
            </a:r>
            <a:br>
              <a:rPr lang="en-US" sz="1600" b="1" i="1" dirty="0">
                <a:solidFill>
                  <a:srgbClr val="0070C0"/>
                </a:solidFill>
              </a:rPr>
            </a:br>
            <a:endParaRPr lang="en-US" sz="1600" b="1" i="1" dirty="0">
              <a:solidFill>
                <a:srgbClr val="0070C0"/>
              </a:solidFill>
            </a:endParaRPr>
          </a:p>
          <a:p>
            <a:r>
              <a:rPr lang="en-US" sz="1600" b="1" i="1" dirty="0">
                <a:solidFill>
                  <a:srgbClr val="0070C0"/>
                </a:solidFill>
              </a:rPr>
              <a:t>The fact that there is “competition” for exclusives does not mean that it is “competition on the merits”</a:t>
            </a:r>
            <a:endParaRPr lang="en-US" sz="1600" b="1" dirty="0">
              <a:solidFill>
                <a:srgbClr val="0070C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A15F3C5-D37A-45CA-A19A-133EEA4FBEC1}"/>
              </a:ext>
            </a:extLst>
          </p:cNvPr>
          <p:cNvSpPr txBox="1"/>
          <p:nvPr/>
        </p:nvSpPr>
        <p:spPr>
          <a:xfrm>
            <a:off x="5606022" y="4533175"/>
            <a:ext cx="4576047" cy="181588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rgbClr val="0070C0"/>
                </a:solidFill>
              </a:rPr>
              <a:t>Several possibilities: </a:t>
            </a:r>
          </a:p>
          <a:p>
            <a:pPr marL="342900" indent="-342900">
              <a:buAutoNum type="arabicPeriod"/>
            </a:pPr>
            <a:r>
              <a:rPr lang="en-US" sz="1600" b="1" i="1" dirty="0">
                <a:solidFill>
                  <a:srgbClr val="C00000"/>
                </a:solidFill>
              </a:rPr>
              <a:t>Apple enters </a:t>
            </a:r>
            <a:r>
              <a:rPr lang="en-US" sz="1600" b="1" i="1" dirty="0">
                <a:solidFill>
                  <a:srgbClr val="0070C0"/>
                </a:solidFill>
              </a:rPr>
              <a:t>with its own search engine. (Apple accounts for a huge fraction of searches.)</a:t>
            </a:r>
          </a:p>
          <a:p>
            <a:pPr marL="342900" indent="-342900">
              <a:buAutoNum type="arabicPeriod"/>
            </a:pPr>
            <a:r>
              <a:rPr lang="en-US" sz="1600" b="1" i="1" dirty="0">
                <a:solidFill>
                  <a:srgbClr val="C00000"/>
                </a:solidFill>
              </a:rPr>
              <a:t>Bing buys default </a:t>
            </a:r>
            <a:r>
              <a:rPr lang="en-US" sz="1600" b="1" i="1" dirty="0">
                <a:solidFill>
                  <a:srgbClr val="0070C0"/>
                </a:solidFill>
              </a:rPr>
              <a:t>status -- and quickly improves because the huge increase in its scale </a:t>
            </a:r>
          </a:p>
          <a:p>
            <a:pPr marL="342900" indent="-342900">
              <a:buAutoNum type="arabicPeriod"/>
            </a:pPr>
            <a:r>
              <a:rPr lang="en-US" sz="1600" b="1" i="1" dirty="0">
                <a:solidFill>
                  <a:srgbClr val="C00000"/>
                </a:solidFill>
              </a:rPr>
              <a:t>Huge windfall gain for Google.</a:t>
            </a:r>
            <a:r>
              <a:rPr lang="en-US" sz="1600" b="1" i="1" dirty="0">
                <a:solidFill>
                  <a:srgbClr val="0070C0"/>
                </a:solidFill>
              </a:rPr>
              <a:t>  Google is still chosen, but now does not need to pay.   </a:t>
            </a:r>
            <a:endParaRPr lang="en-US" sz="1600" b="1" dirty="0">
              <a:solidFill>
                <a:srgbClr val="0070C0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72FA00B-6772-4F6E-B245-E4A2AAC91516}"/>
              </a:ext>
            </a:extLst>
          </p:cNvPr>
          <p:cNvCxnSpPr>
            <a:cxnSpLocks/>
          </p:cNvCxnSpPr>
          <p:nvPr/>
        </p:nvCxnSpPr>
        <p:spPr>
          <a:xfrm flipH="1">
            <a:off x="4470738" y="1704476"/>
            <a:ext cx="643572" cy="345946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A9EB023F-EA1A-4AFB-8D71-804EFCED433F}"/>
              </a:ext>
            </a:extLst>
          </p:cNvPr>
          <p:cNvSpPr txBox="1"/>
          <p:nvPr/>
        </p:nvSpPr>
        <p:spPr>
          <a:xfrm>
            <a:off x="5203014" y="2767280"/>
            <a:ext cx="5359121" cy="1323439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rgbClr val="0070C0"/>
                </a:solidFill>
              </a:rPr>
              <a:t>Google argues that this is the way it is paid for Android, i.e., that it is an “exploitive” tie, not a “foreclosure” tie, so the single </a:t>
            </a:r>
            <a:r>
              <a:rPr lang="en-US" sz="1600" b="1" i="1" dirty="0" err="1">
                <a:solidFill>
                  <a:srgbClr val="0070C0"/>
                </a:solidFill>
              </a:rPr>
              <a:t>monop</a:t>
            </a:r>
            <a:r>
              <a:rPr lang="en-US" sz="1600" b="1" i="1" dirty="0">
                <a:solidFill>
                  <a:srgbClr val="0070C0"/>
                </a:solidFill>
              </a:rPr>
              <a:t> profit theory supposedly applies. But this ignores that raising </a:t>
            </a:r>
            <a:r>
              <a:rPr lang="en-US" sz="1600" b="1" i="1" dirty="0" err="1">
                <a:solidFill>
                  <a:srgbClr val="0070C0"/>
                </a:solidFill>
              </a:rPr>
              <a:t>BTE</a:t>
            </a:r>
            <a:r>
              <a:rPr lang="en-US" sz="1600" b="1" i="1" dirty="0">
                <a:solidFill>
                  <a:srgbClr val="0070C0"/>
                </a:solidFill>
              </a:rPr>
              <a:t> into search allows Google to get mkt power over non-Android users too.  (See Carlton/Waldman)</a:t>
            </a:r>
            <a:endParaRPr lang="en-US" sz="1600" b="1" dirty="0">
              <a:solidFill>
                <a:srgbClr val="0070C0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FBE75E9-58AE-4894-922A-50D19B1DA283}"/>
              </a:ext>
            </a:extLst>
          </p:cNvPr>
          <p:cNvCxnSpPr>
            <a:cxnSpLocks/>
          </p:cNvCxnSpPr>
          <p:nvPr/>
        </p:nvCxnSpPr>
        <p:spPr>
          <a:xfrm flipH="1">
            <a:off x="4470738" y="3388984"/>
            <a:ext cx="643572" cy="345946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458536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6487A-6472-472B-B1CA-05EC79E76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424086"/>
            <a:ext cx="7467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Conduct Not Included in Complaint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032F49-9FB5-4B78-B90B-A3EE4FCA70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9707" y="1812363"/>
            <a:ext cx="8124825" cy="4351338"/>
          </a:xfrm>
        </p:spPr>
        <p:txBody>
          <a:bodyPr>
            <a:normAutofit/>
          </a:bodyPr>
          <a:lstStyle/>
          <a:p>
            <a:r>
              <a:rPr lang="en-US" sz="2400" dirty="0"/>
              <a:t>Search bias:  Foreclosure of rival web sites such as Yelp; </a:t>
            </a:r>
            <a:br>
              <a:rPr lang="en-US" sz="2400" dirty="0"/>
            </a:br>
            <a:r>
              <a:rPr lang="en-US" sz="2400" dirty="0"/>
              <a:t>self-preferencing behavior</a:t>
            </a:r>
          </a:p>
          <a:p>
            <a:r>
              <a:rPr lang="en-US" sz="2400" dirty="0"/>
              <a:t>Series of vertical and horizontal acquisitions to increase advertising share and prevent rivals from gaining data (e.g., YouTube, Waze)</a:t>
            </a:r>
          </a:p>
          <a:p>
            <a:r>
              <a:rPr lang="en-US" sz="2400" dirty="0"/>
              <a:t>Panoply of Google conduct to achieve and maintain monopoly in the sale (and technology/infrastructure for the sale) of display advertisements in newspapers and other websites</a:t>
            </a:r>
          </a:p>
          <a:p>
            <a:pPr marL="0" indent="0">
              <a:buNone/>
            </a:pPr>
            <a:br>
              <a:rPr lang="en-US" sz="2400" dirty="0"/>
            </a:br>
            <a:endParaRPr lang="en-US" sz="2400" dirty="0"/>
          </a:p>
          <a:p>
            <a:pPr lvl="1"/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844A79-A640-484D-9244-FD548B9D4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694CCD-32F1-46E2-A9F9-56F5F96798E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57</a:t>
            </a:fld>
            <a:endParaRPr lang="en-US">
              <a:solidFill>
                <a:srgbClr val="000000"/>
              </a:solidFill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95F2F83-4CFB-4C83-B478-3980F8C4CAFA}"/>
              </a:ext>
            </a:extLst>
          </p:cNvPr>
          <p:cNvCxnSpPr>
            <a:cxnSpLocks/>
          </p:cNvCxnSpPr>
          <p:nvPr/>
        </p:nvCxnSpPr>
        <p:spPr>
          <a:xfrm flipH="1">
            <a:off x="8932348" y="3731745"/>
            <a:ext cx="774939" cy="132412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597550E-400F-407D-BDC6-567A14D66183}"/>
              </a:ext>
            </a:extLst>
          </p:cNvPr>
          <p:cNvSpPr txBox="1"/>
          <p:nvPr/>
        </p:nvSpPr>
        <p:spPr>
          <a:xfrm>
            <a:off x="9806546" y="3523489"/>
            <a:ext cx="1852054" cy="34066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rgbClr val="0070C0"/>
                </a:solidFill>
              </a:rPr>
              <a:t>Possible next case</a:t>
            </a:r>
            <a:endParaRPr lang="en-US" sz="1600" b="1" dirty="0">
              <a:solidFill>
                <a:srgbClr val="0070C0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35382A0-4B1B-4DF5-B637-D2FD0E081DBE}"/>
              </a:ext>
            </a:extLst>
          </p:cNvPr>
          <p:cNvCxnSpPr>
            <a:cxnSpLocks/>
          </p:cNvCxnSpPr>
          <p:nvPr/>
        </p:nvCxnSpPr>
        <p:spPr>
          <a:xfrm flipH="1">
            <a:off x="8115300" y="1777438"/>
            <a:ext cx="849232" cy="264823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7BB6E85F-E834-4BC7-A5D8-3882D0BA23E4}"/>
              </a:ext>
            </a:extLst>
          </p:cNvPr>
          <p:cNvSpPr txBox="1"/>
          <p:nvPr/>
        </p:nvSpPr>
        <p:spPr>
          <a:xfrm>
            <a:off x="9282671" y="1109087"/>
            <a:ext cx="1852054" cy="156966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rgbClr val="0070C0"/>
                </a:solidFill>
              </a:rPr>
              <a:t>EU case; FTC passed on this case in 2012.  EU case in 2016.  Possible next case –</a:t>
            </a:r>
            <a:r>
              <a:rPr lang="en-US" sz="1600" b="1" dirty="0">
                <a:solidFill>
                  <a:srgbClr val="0070C0"/>
                </a:solidFill>
              </a:rPr>
              <a:t> €2.4 billion fine</a:t>
            </a:r>
          </a:p>
        </p:txBody>
      </p:sp>
    </p:spTree>
    <p:extLst>
      <p:ext uri="{BB962C8B-B14F-4D97-AF65-F5344CB8AC3E}">
        <p14:creationId xmlns:p14="http://schemas.microsoft.com/office/powerpoint/2010/main" val="676224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5750"/>
            <a:ext cx="9372600" cy="1143000"/>
          </a:xfrm>
        </p:spPr>
        <p:txBody>
          <a:bodyPr/>
          <a:lstStyle/>
          <a:p>
            <a:pPr algn="l"/>
            <a:r>
              <a:rPr lang="en-US" dirty="0"/>
              <a:t>Types of Anticompetitive Effects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28751"/>
            <a:ext cx="7696200" cy="4525963"/>
          </a:xfrm>
        </p:spPr>
        <p:txBody>
          <a:bodyPr/>
          <a:lstStyle/>
          <a:p>
            <a:r>
              <a:rPr lang="en-US" sz="2400" dirty="0"/>
              <a:t>Anticompetitive price effects</a:t>
            </a:r>
          </a:p>
          <a:p>
            <a:pPr lvl="1"/>
            <a:r>
              <a:rPr lang="en-US" sz="2000" dirty="0"/>
              <a:t>Raise price to supra-competitive level</a:t>
            </a:r>
          </a:p>
          <a:p>
            <a:pPr lvl="1"/>
            <a:r>
              <a:rPr lang="en-US" sz="2000" dirty="0"/>
              <a:t>Increase level of initially supra-competitive prices</a:t>
            </a:r>
          </a:p>
          <a:p>
            <a:pPr lvl="1"/>
            <a:r>
              <a:rPr lang="en-US" sz="2000" b="1" dirty="0"/>
              <a:t>Maintain supra-competitive price </a:t>
            </a:r>
            <a:r>
              <a:rPr lang="en-US" sz="2000" b="1" i="1" dirty="0">
                <a:solidFill>
                  <a:srgbClr val="C00000"/>
                </a:solidFill>
              </a:rPr>
              <a:t>(prevent price from falling)</a:t>
            </a:r>
          </a:p>
          <a:p>
            <a:pPr lvl="1"/>
            <a:r>
              <a:rPr lang="en-US" sz="2000" dirty="0"/>
              <a:t>Recall </a:t>
            </a:r>
            <a:r>
              <a:rPr lang="en-US" sz="2000" i="1" dirty="0"/>
              <a:t>DuPont “</a:t>
            </a:r>
            <a:r>
              <a:rPr lang="en-US" sz="2000" dirty="0"/>
              <a:t>Cellophane Trap” error</a:t>
            </a:r>
          </a:p>
          <a:p>
            <a:pPr lvl="2"/>
            <a:r>
              <a:rPr lang="en-US" sz="1800" dirty="0"/>
              <a:t>Case involved “Completed” monopoly conduct</a:t>
            </a:r>
          </a:p>
          <a:p>
            <a:pPr lvl="2"/>
            <a:r>
              <a:rPr lang="en-US" sz="1800" dirty="0"/>
              <a:t>But, Court </a:t>
            </a:r>
            <a:r>
              <a:rPr lang="en-US" sz="1800" i="1" dirty="0"/>
              <a:t>erroneously </a:t>
            </a:r>
            <a:r>
              <a:rPr lang="en-US" sz="1800" dirty="0"/>
              <a:t>defined the market as if the allegation was that DuPont is trying to achieve future monopoly; i.e., raise price above current level</a:t>
            </a:r>
          </a:p>
          <a:p>
            <a:r>
              <a:rPr lang="en-US" sz="2600" dirty="0"/>
              <a:t>Non-price anticompetitive effects</a:t>
            </a:r>
          </a:p>
          <a:p>
            <a:pPr lvl="1"/>
            <a:r>
              <a:rPr lang="en-US" sz="2200" dirty="0"/>
              <a:t>Elimination or slow down in innovation competition </a:t>
            </a:r>
          </a:p>
          <a:p>
            <a:pPr lvl="1"/>
            <a:r>
              <a:rPr lang="en-US" sz="2200" dirty="0"/>
              <a:t>Lower quality/less product variety</a:t>
            </a:r>
          </a:p>
          <a:p>
            <a:pPr lvl="1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694CCD-32F1-46E2-A9F9-56F5F96798E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>
              <a:solidFill>
                <a:srgbClr val="000000"/>
              </a:solidFill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7970F3E-95BB-4522-8EAC-E7D1E70076BC}"/>
              </a:ext>
            </a:extLst>
          </p:cNvPr>
          <p:cNvCxnSpPr>
            <a:cxnSpLocks/>
          </p:cNvCxnSpPr>
          <p:nvPr/>
        </p:nvCxnSpPr>
        <p:spPr>
          <a:xfrm flipH="1">
            <a:off x="7686679" y="4792345"/>
            <a:ext cx="685798" cy="315913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61C48962-7A53-4E60-9232-884C16397254}"/>
              </a:ext>
            </a:extLst>
          </p:cNvPr>
          <p:cNvSpPr txBox="1"/>
          <p:nvPr/>
        </p:nvSpPr>
        <p:spPr>
          <a:xfrm>
            <a:off x="8608220" y="4488637"/>
            <a:ext cx="2974180" cy="92333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Most important in Tech world.  </a:t>
            </a:r>
            <a:r>
              <a:rPr lang="en-US" b="1" i="1" dirty="0">
                <a:solidFill>
                  <a:srgbClr val="0070C0"/>
                </a:solidFill>
              </a:rPr>
              <a:t>Microsoft </a:t>
            </a:r>
            <a:r>
              <a:rPr lang="en-US" b="1" dirty="0">
                <a:solidFill>
                  <a:srgbClr val="0070C0"/>
                </a:solidFill>
              </a:rPr>
              <a:t>(Topic 20) will illustrate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A3073B8-BFB5-4F0D-8473-93B4BAEB7C31}"/>
              </a:ext>
            </a:extLst>
          </p:cNvPr>
          <p:cNvCxnSpPr>
            <a:cxnSpLocks/>
          </p:cNvCxnSpPr>
          <p:nvPr/>
        </p:nvCxnSpPr>
        <p:spPr>
          <a:xfrm flipH="1">
            <a:off x="7686679" y="3271043"/>
            <a:ext cx="685798" cy="315913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83066AF-BF4A-418C-9E25-E7A69BD8AF6B}"/>
              </a:ext>
            </a:extLst>
          </p:cNvPr>
          <p:cNvSpPr txBox="1"/>
          <p:nvPr/>
        </p:nvSpPr>
        <p:spPr>
          <a:xfrm>
            <a:off x="8608220" y="2828836"/>
            <a:ext cx="2593180" cy="92333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0070C0"/>
                </a:solidFill>
              </a:rPr>
              <a:t>Alcoa </a:t>
            </a:r>
            <a:r>
              <a:rPr lang="en-US" b="1" dirty="0">
                <a:solidFill>
                  <a:srgbClr val="0070C0"/>
                </a:solidFill>
              </a:rPr>
              <a:t>did not make this error. (discussed in Topic 18)</a:t>
            </a:r>
          </a:p>
        </p:txBody>
      </p:sp>
    </p:spTree>
    <p:extLst>
      <p:ext uri="{BB962C8B-B14F-4D97-AF65-F5344CB8AC3E}">
        <p14:creationId xmlns:p14="http://schemas.microsoft.com/office/powerpoint/2010/main" val="19857070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04800"/>
            <a:ext cx="8077200" cy="1143000"/>
          </a:xfrm>
        </p:spPr>
        <p:txBody>
          <a:bodyPr/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Broad Array of Possible Exclusionary Conduct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Strategic/Predatory Pricing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Vertical merger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Exclusive dealing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Group boycott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Refusal to deal with a rival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Overbuying a key input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Exclusionary MFN Clauses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Product Incompatibility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Purchase of a Non-Compete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Destroying a rival’s store displays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Manipulating regulatory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Enforcing patent procured by fraud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Manipulating/abusing standard setting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Sham litigation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Exclusionary use of resales price maintenance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Deception</a:t>
            </a:r>
          </a:p>
          <a:p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852E51-F8C7-4A24-9472-3ACE5777AA1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13468" y="5631696"/>
            <a:ext cx="5421421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Legal Standards Differ Across Categories of Conduct</a:t>
            </a:r>
          </a:p>
        </p:txBody>
      </p:sp>
    </p:spTree>
    <p:extLst>
      <p:ext uri="{BB962C8B-B14F-4D97-AF65-F5344CB8AC3E}">
        <p14:creationId xmlns:p14="http://schemas.microsoft.com/office/powerpoint/2010/main" val="10651389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BCE46-B340-43B1-B829-5BC7F7200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400" y="9525"/>
            <a:ext cx="7924800" cy="1143000"/>
          </a:xfrm>
        </p:spPr>
        <p:txBody>
          <a:bodyPr/>
          <a:lstStyle/>
          <a:p>
            <a:r>
              <a:rPr lang="en-US" sz="2800" dirty="0"/>
              <a:t>Today’s Agenda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CDD492-C62E-4BF5-8D42-A820D7E856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7301" y="929799"/>
            <a:ext cx="6629400" cy="4525963"/>
          </a:xfrm>
        </p:spPr>
        <p:txBody>
          <a:bodyPr/>
          <a:lstStyle/>
          <a:p>
            <a:r>
              <a:rPr lang="en-US" sz="2000" dirty="0">
                <a:solidFill>
                  <a:srgbClr val="C00000"/>
                </a:solidFill>
              </a:rPr>
              <a:t>Focus today is </a:t>
            </a:r>
            <a:r>
              <a:rPr lang="en-US" sz="2000" i="1" dirty="0">
                <a:solidFill>
                  <a:srgbClr val="C00000"/>
                </a:solidFill>
              </a:rPr>
              <a:t>mainly economics</a:t>
            </a:r>
            <a:r>
              <a:rPr lang="en-US" sz="2000" dirty="0">
                <a:solidFill>
                  <a:srgbClr val="C00000"/>
                </a:solidFill>
              </a:rPr>
              <a:t>, </a:t>
            </a:r>
            <a:r>
              <a:rPr lang="en-US" sz="2000" i="1" dirty="0">
                <a:solidFill>
                  <a:srgbClr val="C00000"/>
                </a:solidFill>
              </a:rPr>
              <a:t>not law </a:t>
            </a:r>
          </a:p>
          <a:p>
            <a:pPr lvl="1"/>
            <a:r>
              <a:rPr lang="en-US" sz="1800" i="1" dirty="0">
                <a:solidFill>
                  <a:srgbClr val="C00000"/>
                </a:solidFill>
              </a:rPr>
              <a:t>More focus on the economics of “</a:t>
            </a:r>
            <a:r>
              <a:rPr lang="en-US" sz="1800" i="1" dirty="0" err="1">
                <a:solidFill>
                  <a:srgbClr val="C00000"/>
                </a:solidFill>
              </a:rPr>
              <a:t>RRC</a:t>
            </a:r>
            <a:r>
              <a:rPr lang="en-US" sz="1800" i="1" dirty="0">
                <a:solidFill>
                  <a:srgbClr val="C00000"/>
                </a:solidFill>
              </a:rPr>
              <a:t> Foreclosure” </a:t>
            </a:r>
          </a:p>
          <a:p>
            <a:r>
              <a:rPr lang="en-US" sz="2000" dirty="0"/>
              <a:t>We will analyze the law and economics applied to particular forms of exclusionary conduct in later classes </a:t>
            </a:r>
          </a:p>
          <a:p>
            <a:pPr lvl="1"/>
            <a:r>
              <a:rPr lang="en-US" sz="1800" dirty="0"/>
              <a:t>Topic 17 – vertical mergers</a:t>
            </a:r>
          </a:p>
          <a:p>
            <a:pPr lvl="1"/>
            <a:r>
              <a:rPr lang="en-US" sz="1800" dirty="0"/>
              <a:t>Topic 18 – monopolization law generally </a:t>
            </a:r>
          </a:p>
          <a:p>
            <a:pPr lvl="1"/>
            <a:r>
              <a:rPr lang="en-US" sz="1800" dirty="0"/>
              <a:t>Topic 19 – predatory pricing </a:t>
            </a:r>
          </a:p>
          <a:p>
            <a:pPr lvl="1"/>
            <a:r>
              <a:rPr lang="en-US" sz="1800" dirty="0"/>
              <a:t>Topic 20 – non-price exclusionary conduct (including innovation issues, and more on Section 2 law generally)</a:t>
            </a:r>
          </a:p>
          <a:p>
            <a:pPr lvl="1"/>
            <a:r>
              <a:rPr lang="en-US" sz="1800" dirty="0"/>
              <a:t>Topic 21 – refusals to deal</a:t>
            </a:r>
          </a:p>
          <a:p>
            <a:pPr lvl="1"/>
            <a:r>
              <a:rPr lang="en-US" sz="1800" dirty="0"/>
              <a:t>Topic 22 – </a:t>
            </a:r>
            <a:r>
              <a:rPr lang="en-US" sz="1800" dirty="0" err="1"/>
              <a:t>Intrabrand</a:t>
            </a:r>
            <a:r>
              <a:rPr lang="en-US" sz="1800" dirty="0"/>
              <a:t> vertical restraints </a:t>
            </a:r>
          </a:p>
          <a:p>
            <a:pPr lvl="1"/>
            <a:r>
              <a:rPr lang="en-US" sz="1800" dirty="0"/>
              <a:t>Topic 23 – most-favored nations contractual provisions </a:t>
            </a:r>
          </a:p>
          <a:p>
            <a:pPr lvl="1"/>
            <a:r>
              <a:rPr lang="en-US" sz="1800" dirty="0"/>
              <a:t>Topic 24 - Tying arrangements</a:t>
            </a:r>
          </a:p>
          <a:p>
            <a:pPr lvl="1"/>
            <a:r>
              <a:rPr lang="en-US" sz="1800" dirty="0"/>
              <a:t>Topic 25 -= Exclusive dealing </a:t>
            </a:r>
          </a:p>
          <a:p>
            <a:pPr lvl="1"/>
            <a:r>
              <a:rPr lang="en-US" sz="1800" dirty="0"/>
              <a:t>Topic 26 – conditional pricing practices (incl. payments for exclusivity)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D6A5BF-DA0E-45DE-9D3A-1022F0D2A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694CCD-32F1-46E2-A9F9-56F5F96798EC}" type="slidenum">
              <a:rPr lang="en-US" sz="1200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US" sz="1200">
              <a:solidFill>
                <a:srgbClr val="000000"/>
              </a:solidFill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7238A0F-7A77-4062-9954-0684D48CF56B}"/>
              </a:ext>
            </a:extLst>
          </p:cNvPr>
          <p:cNvCxnSpPr>
            <a:cxnSpLocks/>
          </p:cNvCxnSpPr>
          <p:nvPr/>
        </p:nvCxnSpPr>
        <p:spPr>
          <a:xfrm flipH="1">
            <a:off x="7083427" y="970993"/>
            <a:ext cx="803274" cy="314028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3863B6F8-ECA3-40B3-8399-DE14E6547886}"/>
              </a:ext>
            </a:extLst>
          </p:cNvPr>
          <p:cNvSpPr txBox="1"/>
          <p:nvPr/>
        </p:nvSpPr>
        <p:spPr>
          <a:xfrm>
            <a:off x="8129588" y="514300"/>
            <a:ext cx="1609725" cy="83099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rgbClr val="0070C0"/>
                </a:solidFill>
              </a:rPr>
              <a:t>But, see next few slides for overview of law</a:t>
            </a:r>
          </a:p>
        </p:txBody>
      </p:sp>
    </p:spTree>
    <p:extLst>
      <p:ext uri="{BB962C8B-B14F-4D97-AF65-F5344CB8AC3E}">
        <p14:creationId xmlns:p14="http://schemas.microsoft.com/office/powerpoint/2010/main" val="341476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C9F6E-F245-405F-8A4C-D4986A406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304800"/>
            <a:ext cx="8382000" cy="1143000"/>
          </a:xfrm>
        </p:spPr>
        <p:txBody>
          <a:bodyPr/>
          <a:lstStyle/>
          <a:p>
            <a:r>
              <a:rPr lang="en-US" dirty="0"/>
              <a:t>Possible General Legal Standards to </a:t>
            </a:r>
            <a:br>
              <a:rPr lang="en-US" dirty="0"/>
            </a:br>
            <a:r>
              <a:rPr lang="en-US" dirty="0"/>
              <a:t>Govern Exclusionary Conduct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59FC07-BEDD-4B19-AD76-0666703BBA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1600203"/>
            <a:ext cx="4114800" cy="4525963"/>
          </a:xfrm>
        </p:spPr>
        <p:txBody>
          <a:bodyPr/>
          <a:lstStyle/>
          <a:p>
            <a:r>
              <a:rPr lang="en-US" sz="2400" dirty="0"/>
              <a:t>“No Fault” (per se illegal)</a:t>
            </a:r>
          </a:p>
          <a:p>
            <a:r>
              <a:rPr lang="en-US" sz="2400" dirty="0"/>
              <a:t>“No Fault (with excuses)”</a:t>
            </a:r>
          </a:p>
          <a:p>
            <a:r>
              <a:rPr lang="en-US" sz="2400" dirty="0"/>
              <a:t>“Section 2 </a:t>
            </a:r>
            <a:r>
              <a:rPr lang="en-US" sz="2400" dirty="0" err="1"/>
              <a:t>ROR</a:t>
            </a:r>
            <a:r>
              <a:rPr lang="en-US" sz="2400" dirty="0"/>
              <a:t> balancing” </a:t>
            </a:r>
          </a:p>
          <a:p>
            <a:pPr lvl="1"/>
            <a:r>
              <a:rPr lang="en-US" sz="2000" dirty="0"/>
              <a:t>“Consumer harm”</a:t>
            </a:r>
          </a:p>
          <a:p>
            <a:pPr lvl="1"/>
            <a:r>
              <a:rPr lang="en-US" sz="2000" dirty="0"/>
              <a:t>“Disproportionate harm”</a:t>
            </a:r>
          </a:p>
          <a:p>
            <a:r>
              <a:rPr lang="en-US" sz="2400" dirty="0"/>
              <a:t>“Profit-sacrifice”</a:t>
            </a:r>
          </a:p>
          <a:p>
            <a:pPr lvl="1"/>
            <a:r>
              <a:rPr lang="en-US" sz="2000" dirty="0"/>
              <a:t>“No economic sense”</a:t>
            </a:r>
          </a:p>
          <a:p>
            <a:pPr lvl="1"/>
            <a:r>
              <a:rPr lang="en-US" sz="2000" dirty="0"/>
              <a:t>“Predation standard”</a:t>
            </a:r>
          </a:p>
          <a:p>
            <a:r>
              <a:rPr lang="en-US" sz="2400" dirty="0"/>
              <a:t>“Sole purpose to exclude” </a:t>
            </a:r>
          </a:p>
          <a:p>
            <a:pPr lvl="1"/>
            <a:r>
              <a:rPr lang="en-US" sz="2000" dirty="0"/>
              <a:t>“No legitimate business justification” </a:t>
            </a:r>
          </a:p>
          <a:p>
            <a:pPr lvl="1"/>
            <a:endParaRPr lang="en-US" sz="2000" dirty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612342-4975-44F8-A344-D4372D2A2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694CCD-32F1-46E2-A9F9-56F5F96798E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3B8B72-2EEA-4E77-8EC9-C44B05BFFB8C}"/>
              </a:ext>
            </a:extLst>
          </p:cNvPr>
          <p:cNvSpPr txBox="1"/>
          <p:nvPr/>
        </p:nvSpPr>
        <p:spPr>
          <a:xfrm>
            <a:off x="6248400" y="4816915"/>
            <a:ext cx="3505200" cy="193899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en-US" sz="2000" b="1" dirty="0">
              <a:solidFill>
                <a:srgbClr val="0070C0"/>
              </a:solidFill>
            </a:endParaRPr>
          </a:p>
          <a:p>
            <a:r>
              <a:rPr lang="en-US" sz="2000" b="1" dirty="0">
                <a:solidFill>
                  <a:srgbClr val="0070C0"/>
                </a:solidFill>
              </a:rPr>
              <a:t>Courts’ or commentators’ choice among these standards also reflects policy/ideology preferences.</a:t>
            </a:r>
          </a:p>
          <a:p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033259-570B-4A5E-B3CD-05EC45F14707}"/>
              </a:ext>
            </a:extLst>
          </p:cNvPr>
          <p:cNvSpPr txBox="1"/>
          <p:nvPr/>
        </p:nvSpPr>
        <p:spPr>
          <a:xfrm>
            <a:off x="6096000" y="2057400"/>
            <a:ext cx="4114800" cy="2246769"/>
          </a:xfrm>
          <a:prstGeom prst="rect">
            <a:avLst/>
          </a:prstGeom>
          <a:solidFill>
            <a:srgbClr val="FFFF00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i="1" dirty="0">
                <a:solidFill>
                  <a:srgbClr val="0070C0"/>
                </a:solidFill>
              </a:rPr>
              <a:t>Specific </a:t>
            </a:r>
            <a:r>
              <a:rPr lang="en-US" sz="2000" b="1" dirty="0">
                <a:solidFill>
                  <a:srgbClr val="0070C0"/>
                </a:solidFill>
              </a:rPr>
              <a:t>legal standards for various types of exclusionary conduct (e.g., predatory pricing; exclusive dealing; tying) also have been devised, and involve certain specific types of evidence, rather than being unstructured,</a:t>
            </a:r>
          </a:p>
        </p:txBody>
      </p:sp>
    </p:spTree>
    <p:extLst>
      <p:ext uri="{BB962C8B-B14F-4D97-AF65-F5344CB8AC3E}">
        <p14:creationId xmlns:p14="http://schemas.microsoft.com/office/powerpoint/2010/main" val="7343348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4_ABA Design Template">
  <a:themeElements>
    <a:clrScheme name="ABA Design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mes New Roma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BA Design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BA Design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BA Design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BA Design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BA Design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BA Design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BA Design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BA Design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BA Design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BA Design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BA Design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BA Design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8320</TotalTime>
  <Words>5569</Words>
  <Application>Microsoft Office PowerPoint</Application>
  <PresentationFormat>Widescreen</PresentationFormat>
  <Paragraphs>760</Paragraphs>
  <Slides>57</Slides>
  <Notes>27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57</vt:i4>
      </vt:variant>
    </vt:vector>
  </HeadingPairs>
  <TitlesOfParts>
    <vt:vector size="67" baseType="lpstr">
      <vt:lpstr>Aharoni</vt:lpstr>
      <vt:lpstr>Arial</vt:lpstr>
      <vt:lpstr>Arial Black</vt:lpstr>
      <vt:lpstr>Calibri</vt:lpstr>
      <vt:lpstr>Courier New</vt:lpstr>
      <vt:lpstr>Times New Roman</vt:lpstr>
      <vt:lpstr>Wingdings</vt:lpstr>
      <vt:lpstr>4_ABA Design Template</vt:lpstr>
      <vt:lpstr>Worksheet</vt:lpstr>
      <vt:lpstr>think-cell Slide</vt:lpstr>
      <vt:lpstr>Topic 16  Introduction to Exclusionary Conduct: Economics, Law and Policy  Professor Steven Salop Antitrust Econ &amp; Law Fall 2021</vt:lpstr>
      <vt:lpstr>  </vt:lpstr>
      <vt:lpstr>Collusion and Exclusion</vt:lpstr>
      <vt:lpstr>Anticompetitive Exclusion: Economics &amp; Law </vt:lpstr>
      <vt:lpstr>Basic Economics of Exclusion</vt:lpstr>
      <vt:lpstr>Types of Anticompetitive Effects</vt:lpstr>
      <vt:lpstr>Broad Array of Possible Exclusionary Conduct</vt:lpstr>
      <vt:lpstr>Today’s Agenda </vt:lpstr>
      <vt:lpstr>Possible General Legal Standards to  Govern Exclusionary Conduct</vt:lpstr>
      <vt:lpstr>  </vt:lpstr>
      <vt:lpstr>Classifying Exclusion Theories: Two Paradigms</vt:lpstr>
      <vt:lpstr>Comparing the Two Exclusion “Paradigms”</vt:lpstr>
      <vt:lpstr>Predatory Pricing: From Case Narrative to Paradigm</vt:lpstr>
      <vt:lpstr>Which Paradigm Should Apply to Specific Conduct?</vt:lpstr>
      <vt:lpstr>  </vt:lpstr>
      <vt:lpstr>Overview of Post-Chicago v. Chicago Policy Differences</vt:lpstr>
      <vt:lpstr>Chicago-School Over-Deterrence Arguments and Post-Chicago Counters: Markets &amp; Competitors</vt:lpstr>
      <vt:lpstr>Chicago-School Over-Deterrence Arguments and Post-Chicago Counters: Legal Process</vt:lpstr>
      <vt:lpstr>Thus, Chicagoan Prefer More Permissible Legal Standards to Govern Exclusionary Conduct</vt:lpstr>
      <vt:lpstr>Modernized Foreclosure Paradigm: “RRC Foreclosure” </vt:lpstr>
      <vt:lpstr>Raising Rivals’ Costs: Input and Customer Foreclosure in Vertically Related Markets</vt:lpstr>
      <vt:lpstr>Input Foreclosure (In More Detail)  JTC Petroleum</vt:lpstr>
      <vt:lpstr>PowerPoint Presentation</vt:lpstr>
      <vt:lpstr>    Input Foreclosure:  JTC Petroleum</vt:lpstr>
      <vt:lpstr>Modern RRC Foreclosure Theories: Summary of Analytic Framework: </vt:lpstr>
      <vt:lpstr>Basic Economic Rebuttals to an Input Foreclosure Claim</vt:lpstr>
      <vt:lpstr>Potential Efficiencies from Exclusionary Conduct</vt:lpstr>
      <vt:lpstr> </vt:lpstr>
      <vt:lpstr>Is the Alleged Exclusionary Strategy Likely Profitable?</vt:lpstr>
      <vt:lpstr>Why Would the Asphalt Suppliers Support the Cartel in JTC?</vt:lpstr>
      <vt:lpstr>Why Can’t JTC Protect Itself?</vt:lpstr>
      <vt:lpstr>Illustrating Monopolist’s Bidding Advantage:  “Exclusion Value” of Maintaining Market Power </vt:lpstr>
      <vt:lpstr>What if Excluded Rival is Less Efficient Than the Monopolist?  Should That Matter?</vt:lpstr>
      <vt:lpstr>Moderate Entrant Variable Cost Disadvantage Constrains the Potential Price Increase: “Limit Pricing” </vt:lpstr>
      <vt:lpstr>Customer Foreclosure  Lorain Journal</vt:lpstr>
      <vt:lpstr>Customer Foreclosure:  Lorain Journal (1951)</vt:lpstr>
      <vt:lpstr>Customer Foreclosure to Harm Advertisers:  Lorain Journal</vt:lpstr>
      <vt:lpstr>Alternative Hypothetical: Target Only Smaller Advertisers for Higher Prices </vt:lpstr>
      <vt:lpstr>Alternative Hypothetical: Target Some Advertisers to Maintain  Market Power Over Other Advertisers</vt:lpstr>
      <vt:lpstr>Can WEOL and Advertisers Protect Themselves? </vt:lpstr>
      <vt:lpstr>Explaining the Self-Fulfilling Expectations Equilibrium: Numerical Example</vt:lpstr>
      <vt:lpstr>Input Foreclosure in “2-Sided Platform” Market:  Harm to both (1) Subscribers and (2) Advertisers </vt:lpstr>
      <vt:lpstr>Sidebar: 2-Sided Platforms</vt:lpstr>
      <vt:lpstr>Summary of Economic Analysis</vt:lpstr>
      <vt:lpstr>  </vt:lpstr>
      <vt:lpstr>Radiant Burners v. Peoples Gas (1960)</vt:lpstr>
      <vt:lpstr>    Conceptualizing Radiant Burners as Input Foreclosure</vt:lpstr>
      <vt:lpstr> </vt:lpstr>
      <vt:lpstr>Google AdTech (Texas AG et al) Case</vt:lpstr>
      <vt:lpstr>Maintenance of Search Advertising Monopoly </vt:lpstr>
      <vt:lpstr>Maintaining Google Search Monopoly With Exclusives</vt:lpstr>
      <vt:lpstr>Google Search Engine Market Share </vt:lpstr>
      <vt:lpstr>Illustrative Example: Why Rival Search Engines Cannot Outbid Google for Exclusive or Default Position </vt:lpstr>
      <vt:lpstr>Example: Bidding for Apple Searches</vt:lpstr>
      <vt:lpstr>Some Answers to Fact Questions</vt:lpstr>
      <vt:lpstr>Some Answers to Legal/Policy Questions</vt:lpstr>
      <vt:lpstr>Conduct Not Included in Complaint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Salop</dc:creator>
  <cp:lastModifiedBy>Steve Salop</cp:lastModifiedBy>
  <cp:revision>486</cp:revision>
  <dcterms:created xsi:type="dcterms:W3CDTF">2012-09-09T22:21:33Z</dcterms:created>
  <dcterms:modified xsi:type="dcterms:W3CDTF">2023-04-30T19:49:50Z</dcterms:modified>
</cp:coreProperties>
</file>